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5" r:id="rId4"/>
    <p:sldId id="266" r:id="rId5"/>
    <p:sldId id="267" r:id="rId6"/>
    <p:sldId id="268" r:id="rId7"/>
    <p:sldId id="269" r:id="rId8"/>
    <p:sldId id="270" r:id="rId9"/>
    <p:sldId id="271" r:id="rId10"/>
    <p:sldId id="272" r:id="rId11"/>
    <p:sldId id="273" r:id="rId12"/>
    <p:sldId id="274" r:id="rId13"/>
    <p:sldId id="275" r:id="rId14"/>
    <p:sldId id="264" r:id="rId15"/>
    <p:sldId id="260" r:id="rId16"/>
    <p:sldId id="278" r:id="rId17"/>
    <p:sldId id="280" r:id="rId18"/>
    <p:sldId id="281" r:id="rId19"/>
    <p:sldId id="276" r:id="rId20"/>
    <p:sldId id="262"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ny Stryker" initials="KS" lastIdx="1" clrIdx="0">
    <p:extLst>
      <p:ext uri="{19B8F6BF-5375-455C-9EA6-DF929625EA0E}">
        <p15:presenceInfo xmlns:p15="http://schemas.microsoft.com/office/powerpoint/2012/main" userId="886ea2beb0a88c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94660"/>
  </p:normalViewPr>
  <p:slideViewPr>
    <p:cSldViewPr snapToGrid="0">
      <p:cViewPr varScale="1">
        <p:scale>
          <a:sx n="86" d="100"/>
          <a:sy n="86" d="100"/>
        </p:scale>
        <p:origin x="51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8D5EEF-4766-44E7-9683-F9BD4040D215}"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18EB1B0D-3629-4646-9072-EABCB43BB061}">
      <dgm:prSet/>
      <dgm:spPr/>
      <dgm:t>
        <a:bodyPr/>
        <a:lstStyle/>
        <a:p>
          <a:pPr>
            <a:defRPr b="1"/>
          </a:pPr>
          <a:r>
            <a:rPr lang="en-US" b="1" dirty="0" err="1">
              <a:latin typeface="Times New Roman" panose="02020603050405020304" pitchFamily="18" charset="0"/>
              <a:cs typeface="Times New Roman" panose="02020603050405020304" pitchFamily="18" charset="0"/>
            </a:rPr>
            <a:t>GANSynth</a:t>
          </a:r>
          <a:r>
            <a:rPr lang="en-US" b="1" dirty="0">
              <a:latin typeface="Times New Roman" panose="02020603050405020304" pitchFamily="18" charset="0"/>
              <a:cs typeface="Times New Roman" panose="02020603050405020304" pitchFamily="18" charset="0"/>
            </a:rPr>
            <a:t>: Adversarial Neural Audio Synthesis</a:t>
          </a:r>
        </a:p>
      </dgm:t>
    </dgm:pt>
    <dgm:pt modelId="{3D3FD8C6-25DC-4FA9-B78A-05AD0E2BFC60}" type="parTrans" cxnId="{8B5EF762-1629-4F39-8A3C-5AB992FDCC54}">
      <dgm:prSet/>
      <dgm:spPr/>
      <dgm:t>
        <a:bodyPr/>
        <a:lstStyle/>
        <a:p>
          <a:endParaRPr lang="en-US"/>
        </a:p>
      </dgm:t>
    </dgm:pt>
    <dgm:pt modelId="{911C3734-9264-4898-8D3A-0988DDBB6D5A}" type="sibTrans" cxnId="{8B5EF762-1629-4F39-8A3C-5AB992FDCC54}">
      <dgm:prSet/>
      <dgm:spPr/>
      <dgm:t>
        <a:bodyPr/>
        <a:lstStyle/>
        <a:p>
          <a:endParaRPr lang="en-US"/>
        </a:p>
      </dgm:t>
    </dgm:pt>
    <dgm:pt modelId="{2D9F60FD-D96C-4F88-99CA-A762629F8FAC}">
      <dgm:prSet custT="1"/>
      <dgm:spPr/>
      <dgm:t>
        <a:bodyPr/>
        <a:lstStyle/>
        <a:p>
          <a:pPr algn="just"/>
          <a:r>
            <a:rPr lang="en-US" sz="1920" b="0" dirty="0">
              <a:latin typeface="Times New Roman" panose="02020603050405020304" pitchFamily="18" charset="0"/>
              <a:cs typeface="Times New Roman" panose="02020603050405020304" pitchFamily="18" charset="0"/>
            </a:rPr>
            <a:t>Jesse Engel, et al. in [2] proposed a GAN model namely, </a:t>
          </a:r>
          <a:r>
            <a:rPr lang="en-US" sz="1920" b="0" dirty="0" err="1">
              <a:latin typeface="Times New Roman" panose="02020603050405020304" pitchFamily="18" charset="0"/>
              <a:cs typeface="Times New Roman" panose="02020603050405020304" pitchFamily="18" charset="0"/>
            </a:rPr>
            <a:t>GANSynth</a:t>
          </a:r>
          <a:r>
            <a:rPr lang="en-US" sz="1920" b="0" dirty="0">
              <a:latin typeface="Times New Roman" panose="02020603050405020304" pitchFamily="18" charset="0"/>
              <a:cs typeface="Times New Roman" panose="02020603050405020304" pitchFamily="18" charset="0"/>
            </a:rPr>
            <a:t>, which uses a Progressive GAN architecture to incrementally up-sample with convolution from a single vector to the full sound. In their research, they show how GANs can easily outperform human evaluation, and efficiently generate music or audio faster.</a:t>
          </a:r>
        </a:p>
      </dgm:t>
    </dgm:pt>
    <dgm:pt modelId="{D76E9EA6-B71B-40F2-B848-F052FDE6865F}" type="parTrans" cxnId="{4AE4F6E0-7719-4764-9384-A9232CEDEC90}">
      <dgm:prSet/>
      <dgm:spPr/>
      <dgm:t>
        <a:bodyPr/>
        <a:lstStyle/>
        <a:p>
          <a:endParaRPr lang="en-US"/>
        </a:p>
      </dgm:t>
    </dgm:pt>
    <dgm:pt modelId="{61F4C7FC-EB63-4C02-9B7C-9D27B4181958}" type="sibTrans" cxnId="{4AE4F6E0-7719-4764-9384-A9232CEDEC90}">
      <dgm:prSet/>
      <dgm:spPr/>
      <dgm:t>
        <a:bodyPr/>
        <a:lstStyle/>
        <a:p>
          <a:endParaRPr lang="en-US"/>
        </a:p>
      </dgm:t>
    </dgm:pt>
    <dgm:pt modelId="{E201F8FE-89C3-43CE-BF3B-8B8535EA1FF7}">
      <dgm:prSet/>
      <dgm:spPr/>
      <dgm:t>
        <a:bodyPr/>
        <a:lstStyle/>
        <a:p>
          <a:pPr>
            <a:defRPr b="1"/>
          </a:pPr>
          <a:r>
            <a:rPr lang="en-US" b="1" dirty="0">
              <a:latin typeface="Times New Roman" panose="02020603050405020304" pitchFamily="18" charset="0"/>
              <a:cs typeface="Times New Roman" panose="02020603050405020304" pitchFamily="18" charset="0"/>
            </a:rPr>
            <a:t>Generative Adversarial Text to Image Synthesis</a:t>
          </a:r>
        </a:p>
      </dgm:t>
    </dgm:pt>
    <dgm:pt modelId="{D53EE9E9-E60F-4106-88A3-C0EB56B0422C}" type="parTrans" cxnId="{E302D8F5-A89D-4FC5-9EE2-E0C9A6FA35D2}">
      <dgm:prSet/>
      <dgm:spPr/>
      <dgm:t>
        <a:bodyPr/>
        <a:lstStyle/>
        <a:p>
          <a:endParaRPr lang="en-US"/>
        </a:p>
      </dgm:t>
    </dgm:pt>
    <dgm:pt modelId="{CC53C8EA-2B80-41E5-899E-12ACB92C0C00}" type="sibTrans" cxnId="{E302D8F5-A89D-4FC5-9EE2-E0C9A6FA35D2}">
      <dgm:prSet/>
      <dgm:spPr/>
      <dgm:t>
        <a:bodyPr/>
        <a:lstStyle/>
        <a:p>
          <a:endParaRPr lang="en-US"/>
        </a:p>
      </dgm:t>
    </dgm:pt>
    <dgm:pt modelId="{3C85DC67-BCA6-4DAB-BCDE-CDFA908BB2D7}">
      <dgm:prSet custT="1"/>
      <dgm:spPr/>
      <dgm:t>
        <a:bodyPr/>
        <a:lstStyle/>
        <a:p>
          <a:pPr algn="just"/>
          <a:r>
            <a:rPr lang="en-US" sz="1920" dirty="0">
              <a:latin typeface="Times New Roman" panose="02020603050405020304" pitchFamily="18" charset="0"/>
              <a:cs typeface="Times New Roman" panose="02020603050405020304" pitchFamily="18" charset="0"/>
            </a:rPr>
            <a:t>Scott Reed et al. [3] developed a novel deep architecture and GAN formulation to effectively bridge these advances in text and image modeling, translating visual concepts from characters to pixels. We demonstrate the capability of our model to generate plausible images of birds and flowers from detailed text descriptions.</a:t>
          </a:r>
        </a:p>
      </dgm:t>
    </dgm:pt>
    <dgm:pt modelId="{187CC8BA-A831-4F2D-81F1-0D379DC119BD}" type="parTrans" cxnId="{BCC61778-746C-4D62-87DD-37F5C5BE3965}">
      <dgm:prSet/>
      <dgm:spPr/>
      <dgm:t>
        <a:bodyPr/>
        <a:lstStyle/>
        <a:p>
          <a:endParaRPr lang="en-US"/>
        </a:p>
      </dgm:t>
    </dgm:pt>
    <dgm:pt modelId="{D2D67A6F-725A-422C-BCE9-87E7A070E2F6}" type="sibTrans" cxnId="{BCC61778-746C-4D62-87DD-37F5C5BE3965}">
      <dgm:prSet/>
      <dgm:spPr/>
      <dgm:t>
        <a:bodyPr/>
        <a:lstStyle/>
        <a:p>
          <a:endParaRPr lang="en-US"/>
        </a:p>
      </dgm:t>
    </dgm:pt>
    <dgm:pt modelId="{201970C3-8DD5-4F7F-B816-80A91F08C29C}">
      <dgm:prSet/>
      <dgm:spPr/>
      <dgm:t>
        <a:bodyPr/>
        <a:lstStyle/>
        <a:p>
          <a:pPr>
            <a:defRPr b="1"/>
          </a:pPr>
          <a:r>
            <a:rPr lang="en-US" dirty="0">
              <a:latin typeface="Times New Roman" panose="02020603050405020304" pitchFamily="18" charset="0"/>
              <a:cs typeface="Times New Roman" panose="02020603050405020304" pitchFamily="18" charset="0"/>
            </a:rPr>
            <a:t>TV-GAN: Generative Adversarial Network Based Thermal to Visible Face Recognition</a:t>
          </a:r>
        </a:p>
      </dgm:t>
    </dgm:pt>
    <dgm:pt modelId="{F1B6D51E-61F3-4FFB-94F2-512AB2F48CC6}" type="parTrans" cxnId="{6DD7E707-6881-42D8-ABD6-FAFB4FB5C257}">
      <dgm:prSet/>
      <dgm:spPr/>
      <dgm:t>
        <a:bodyPr/>
        <a:lstStyle/>
        <a:p>
          <a:endParaRPr lang="en-US"/>
        </a:p>
      </dgm:t>
    </dgm:pt>
    <dgm:pt modelId="{49D10DC2-0514-4F55-B67C-D6938E6274E8}" type="sibTrans" cxnId="{6DD7E707-6881-42D8-ABD6-FAFB4FB5C257}">
      <dgm:prSet/>
      <dgm:spPr/>
      <dgm:t>
        <a:bodyPr/>
        <a:lstStyle/>
        <a:p>
          <a:endParaRPr lang="en-US"/>
        </a:p>
      </dgm:t>
    </dgm:pt>
    <dgm:pt modelId="{F51DD313-3E19-4350-8208-0A82A8EE93AE}">
      <dgm:prSet custT="1"/>
      <dgm:spPr/>
      <dgm:t>
        <a:bodyPr/>
        <a:lstStyle/>
        <a:p>
          <a:pPr algn="just"/>
          <a:r>
            <a:rPr lang="en-US" sz="1920" dirty="0">
              <a:latin typeface="Times New Roman" panose="02020603050405020304" pitchFamily="18" charset="0"/>
              <a:cs typeface="Times New Roman" panose="02020603050405020304" pitchFamily="18" charset="0"/>
            </a:rPr>
            <a:t>Teng </a:t>
          </a:r>
          <a:r>
            <a:rPr lang="en-US" sz="1920" dirty="0" err="1">
              <a:latin typeface="Times New Roman" panose="02020603050405020304" pitchFamily="18" charset="0"/>
              <a:cs typeface="Times New Roman" panose="02020603050405020304" pitchFamily="18" charset="0"/>
            </a:rPr>
            <a:t>Zhand</a:t>
          </a:r>
          <a:r>
            <a:rPr lang="en-US" sz="1920" dirty="0">
              <a:latin typeface="Times New Roman" panose="02020603050405020304" pitchFamily="18" charset="0"/>
              <a:cs typeface="Times New Roman" panose="02020603050405020304" pitchFamily="18" charset="0"/>
            </a:rPr>
            <a:t> et al. [4] tackled the face recognition task on images captured using thermal camera. The research proposed a TV-GAN that can transform thermal face images into their corresponding Visible Light Domain images whilst maintaining identity information which is enough for the existing VLD face recognition models to perform recognition.</a:t>
          </a:r>
        </a:p>
      </dgm:t>
    </dgm:pt>
    <dgm:pt modelId="{6EE2B87D-FBF0-4503-9E95-B1F50CCA99E8}" type="parTrans" cxnId="{C3DDD6BE-33CF-45AA-A28F-F9E484D34846}">
      <dgm:prSet/>
      <dgm:spPr/>
      <dgm:t>
        <a:bodyPr/>
        <a:lstStyle/>
        <a:p>
          <a:endParaRPr lang="en-US"/>
        </a:p>
      </dgm:t>
    </dgm:pt>
    <dgm:pt modelId="{92306F1B-C4CF-49FC-8B51-2A8B1EC23F23}" type="sibTrans" cxnId="{C3DDD6BE-33CF-45AA-A28F-F9E484D34846}">
      <dgm:prSet/>
      <dgm:spPr/>
      <dgm:t>
        <a:bodyPr/>
        <a:lstStyle/>
        <a:p>
          <a:endParaRPr lang="en-US"/>
        </a:p>
      </dgm:t>
    </dgm:pt>
    <dgm:pt modelId="{9BEFC30A-135D-4196-8FAB-3CCF8DB99627}" type="pres">
      <dgm:prSet presAssocID="{DE8D5EEF-4766-44E7-9683-F9BD4040D215}" presName="vert0" presStyleCnt="0">
        <dgm:presLayoutVars>
          <dgm:dir/>
          <dgm:animOne val="branch"/>
          <dgm:animLvl val="lvl"/>
        </dgm:presLayoutVars>
      </dgm:prSet>
      <dgm:spPr/>
    </dgm:pt>
    <dgm:pt modelId="{37B11442-3EE6-4BA0-BD4C-444D1D5320C1}" type="pres">
      <dgm:prSet presAssocID="{18EB1B0D-3629-4646-9072-EABCB43BB061}" presName="thickLine" presStyleLbl="alignNode1" presStyleIdx="0" presStyleCnt="3"/>
      <dgm:spPr/>
    </dgm:pt>
    <dgm:pt modelId="{AE40622E-C7D6-45DA-83D6-9A90F8A08230}" type="pres">
      <dgm:prSet presAssocID="{18EB1B0D-3629-4646-9072-EABCB43BB061}" presName="horz1" presStyleCnt="0"/>
      <dgm:spPr/>
    </dgm:pt>
    <dgm:pt modelId="{2D21D515-B096-4EFF-BF3B-785C55B5F1CC}" type="pres">
      <dgm:prSet presAssocID="{18EB1B0D-3629-4646-9072-EABCB43BB061}" presName="tx1" presStyleLbl="revTx" presStyleIdx="0" presStyleCnt="6" custScaleY="61443" custLinFactNeighborY="17377"/>
      <dgm:spPr/>
    </dgm:pt>
    <dgm:pt modelId="{A7F35E4B-7829-42DE-B101-87F4DA072671}" type="pres">
      <dgm:prSet presAssocID="{18EB1B0D-3629-4646-9072-EABCB43BB061}" presName="vert1" presStyleCnt="0"/>
      <dgm:spPr/>
    </dgm:pt>
    <dgm:pt modelId="{F63883F6-E414-4B98-8AA7-5CCA889E006E}" type="pres">
      <dgm:prSet presAssocID="{2D9F60FD-D96C-4F88-99CA-A762629F8FAC}" presName="vertSpace2a" presStyleCnt="0"/>
      <dgm:spPr/>
    </dgm:pt>
    <dgm:pt modelId="{A9789B59-4EB0-4478-AD21-E7247644F319}" type="pres">
      <dgm:prSet presAssocID="{2D9F60FD-D96C-4F88-99CA-A762629F8FAC}" presName="horz2" presStyleCnt="0"/>
      <dgm:spPr/>
    </dgm:pt>
    <dgm:pt modelId="{D5DA4B34-DBD3-42A5-8663-3CA4597A8591}" type="pres">
      <dgm:prSet presAssocID="{2D9F60FD-D96C-4F88-99CA-A762629F8FAC}" presName="horzSpace2" presStyleCnt="0"/>
      <dgm:spPr/>
    </dgm:pt>
    <dgm:pt modelId="{CC2F05C3-9FF2-4008-AE4E-8FB324C889C7}" type="pres">
      <dgm:prSet presAssocID="{2D9F60FD-D96C-4F88-99CA-A762629F8FAC}" presName="tx2" presStyleLbl="revTx" presStyleIdx="1" presStyleCnt="6"/>
      <dgm:spPr/>
    </dgm:pt>
    <dgm:pt modelId="{69FF3C7C-9216-4ACE-BEED-1151DD8C0724}" type="pres">
      <dgm:prSet presAssocID="{2D9F60FD-D96C-4F88-99CA-A762629F8FAC}" presName="vert2" presStyleCnt="0"/>
      <dgm:spPr/>
    </dgm:pt>
    <dgm:pt modelId="{E4886E05-C38E-4962-ABA1-9CCB1C80CF40}" type="pres">
      <dgm:prSet presAssocID="{2D9F60FD-D96C-4F88-99CA-A762629F8FAC}" presName="thinLine2b" presStyleLbl="callout" presStyleIdx="0" presStyleCnt="3"/>
      <dgm:spPr/>
    </dgm:pt>
    <dgm:pt modelId="{12736E4C-3B7E-4FA8-B505-44C738EDF191}" type="pres">
      <dgm:prSet presAssocID="{2D9F60FD-D96C-4F88-99CA-A762629F8FAC}" presName="vertSpace2b" presStyleCnt="0"/>
      <dgm:spPr/>
    </dgm:pt>
    <dgm:pt modelId="{796B948D-9A0C-48A1-AF30-E54BA1A57B96}" type="pres">
      <dgm:prSet presAssocID="{E201F8FE-89C3-43CE-BF3B-8B8535EA1FF7}" presName="thickLine" presStyleLbl="alignNode1" presStyleIdx="1" presStyleCnt="3"/>
      <dgm:spPr/>
    </dgm:pt>
    <dgm:pt modelId="{FEB016F3-234A-4ADF-8D22-9FD171F65CAF}" type="pres">
      <dgm:prSet presAssocID="{E201F8FE-89C3-43CE-BF3B-8B8535EA1FF7}" presName="horz1" presStyleCnt="0"/>
      <dgm:spPr/>
    </dgm:pt>
    <dgm:pt modelId="{A0B4F605-E5C5-49A1-9954-7C15A86F8FB7}" type="pres">
      <dgm:prSet presAssocID="{E201F8FE-89C3-43CE-BF3B-8B8535EA1FF7}" presName="tx1" presStyleLbl="revTx" presStyleIdx="2" presStyleCnt="6" custScaleY="71552" custLinFactNeighborY="18782"/>
      <dgm:spPr/>
    </dgm:pt>
    <dgm:pt modelId="{EBA02BD7-F991-4519-968F-0D7A399418BD}" type="pres">
      <dgm:prSet presAssocID="{E201F8FE-89C3-43CE-BF3B-8B8535EA1FF7}" presName="vert1" presStyleCnt="0"/>
      <dgm:spPr/>
    </dgm:pt>
    <dgm:pt modelId="{CAF5C722-3F9C-4A6A-A678-A5C4F673FB45}" type="pres">
      <dgm:prSet presAssocID="{3C85DC67-BCA6-4DAB-BCDE-CDFA908BB2D7}" presName="vertSpace2a" presStyleCnt="0"/>
      <dgm:spPr/>
    </dgm:pt>
    <dgm:pt modelId="{EB447578-32DA-4A8C-9462-05AC798B655A}" type="pres">
      <dgm:prSet presAssocID="{3C85DC67-BCA6-4DAB-BCDE-CDFA908BB2D7}" presName="horz2" presStyleCnt="0"/>
      <dgm:spPr/>
    </dgm:pt>
    <dgm:pt modelId="{66734CA2-F89D-4A2B-80D9-2A390BB8121F}" type="pres">
      <dgm:prSet presAssocID="{3C85DC67-BCA6-4DAB-BCDE-CDFA908BB2D7}" presName="horzSpace2" presStyleCnt="0"/>
      <dgm:spPr/>
    </dgm:pt>
    <dgm:pt modelId="{C9A8C1F4-5DDC-4EDF-8C65-CA39881F3E27}" type="pres">
      <dgm:prSet presAssocID="{3C85DC67-BCA6-4DAB-BCDE-CDFA908BB2D7}" presName="tx2" presStyleLbl="revTx" presStyleIdx="3" presStyleCnt="6"/>
      <dgm:spPr/>
    </dgm:pt>
    <dgm:pt modelId="{1A3B868D-1221-44FE-9555-159D91AF1449}" type="pres">
      <dgm:prSet presAssocID="{3C85DC67-BCA6-4DAB-BCDE-CDFA908BB2D7}" presName="vert2" presStyleCnt="0"/>
      <dgm:spPr/>
    </dgm:pt>
    <dgm:pt modelId="{A5065CF4-6C48-4B67-B186-EC8F0EBAE58E}" type="pres">
      <dgm:prSet presAssocID="{3C85DC67-BCA6-4DAB-BCDE-CDFA908BB2D7}" presName="thinLine2b" presStyleLbl="callout" presStyleIdx="1" presStyleCnt="3"/>
      <dgm:spPr/>
    </dgm:pt>
    <dgm:pt modelId="{86FB427E-200A-4616-95D9-E62EE7703917}" type="pres">
      <dgm:prSet presAssocID="{3C85DC67-BCA6-4DAB-BCDE-CDFA908BB2D7}" presName="vertSpace2b" presStyleCnt="0"/>
      <dgm:spPr/>
    </dgm:pt>
    <dgm:pt modelId="{85982425-8875-4223-94E0-5148D03D76E1}" type="pres">
      <dgm:prSet presAssocID="{201970C3-8DD5-4F7F-B816-80A91F08C29C}" presName="thickLine" presStyleLbl="alignNode1" presStyleIdx="2" presStyleCnt="3"/>
      <dgm:spPr/>
    </dgm:pt>
    <dgm:pt modelId="{7DFACAFA-1011-4A09-A2D0-FEBF262C4377}" type="pres">
      <dgm:prSet presAssocID="{201970C3-8DD5-4F7F-B816-80A91F08C29C}" presName="horz1" presStyleCnt="0"/>
      <dgm:spPr/>
    </dgm:pt>
    <dgm:pt modelId="{471C7F0A-1600-4D74-AB26-DEA425DBD6DB}" type="pres">
      <dgm:prSet presAssocID="{201970C3-8DD5-4F7F-B816-80A91F08C29C}" presName="tx1" presStyleLbl="revTx" presStyleIdx="4" presStyleCnt="6" custScaleY="81585" custLinFactNeighborY="9133"/>
      <dgm:spPr/>
    </dgm:pt>
    <dgm:pt modelId="{3B455592-945D-4DC1-8F10-FCAEC9546096}" type="pres">
      <dgm:prSet presAssocID="{201970C3-8DD5-4F7F-B816-80A91F08C29C}" presName="vert1" presStyleCnt="0"/>
      <dgm:spPr/>
    </dgm:pt>
    <dgm:pt modelId="{FB0E16CD-CDE5-47CA-A588-7BC9A5BF017A}" type="pres">
      <dgm:prSet presAssocID="{F51DD313-3E19-4350-8208-0A82A8EE93AE}" presName="vertSpace2a" presStyleCnt="0"/>
      <dgm:spPr/>
    </dgm:pt>
    <dgm:pt modelId="{0B64A455-15DE-454D-87DB-D50D15B0269F}" type="pres">
      <dgm:prSet presAssocID="{F51DD313-3E19-4350-8208-0A82A8EE93AE}" presName="horz2" presStyleCnt="0"/>
      <dgm:spPr/>
    </dgm:pt>
    <dgm:pt modelId="{1B781C13-8AF0-4C07-8222-4F96A8F6273F}" type="pres">
      <dgm:prSet presAssocID="{F51DD313-3E19-4350-8208-0A82A8EE93AE}" presName="horzSpace2" presStyleCnt="0"/>
      <dgm:spPr/>
    </dgm:pt>
    <dgm:pt modelId="{294C7C20-3005-4E0F-B1A9-669E13FF0064}" type="pres">
      <dgm:prSet presAssocID="{F51DD313-3E19-4350-8208-0A82A8EE93AE}" presName="tx2" presStyleLbl="revTx" presStyleIdx="5" presStyleCnt="6" custLinFactNeighborY="-1790"/>
      <dgm:spPr/>
    </dgm:pt>
    <dgm:pt modelId="{445C685E-FED9-4505-BBA7-14ECF6F704CC}" type="pres">
      <dgm:prSet presAssocID="{F51DD313-3E19-4350-8208-0A82A8EE93AE}" presName="vert2" presStyleCnt="0"/>
      <dgm:spPr/>
    </dgm:pt>
    <dgm:pt modelId="{E3B1FB0C-74AB-4B68-BEE2-33DE8BAAED0E}" type="pres">
      <dgm:prSet presAssocID="{F51DD313-3E19-4350-8208-0A82A8EE93AE}" presName="thinLine2b" presStyleLbl="callout" presStyleIdx="2" presStyleCnt="3"/>
      <dgm:spPr/>
    </dgm:pt>
    <dgm:pt modelId="{D3EA0C6B-CAEB-4648-A568-D5A479D297B2}" type="pres">
      <dgm:prSet presAssocID="{F51DD313-3E19-4350-8208-0A82A8EE93AE}" presName="vertSpace2b" presStyleCnt="0"/>
      <dgm:spPr/>
    </dgm:pt>
  </dgm:ptLst>
  <dgm:cxnLst>
    <dgm:cxn modelId="{6DD7E707-6881-42D8-ABD6-FAFB4FB5C257}" srcId="{DE8D5EEF-4766-44E7-9683-F9BD4040D215}" destId="{201970C3-8DD5-4F7F-B816-80A91F08C29C}" srcOrd="2" destOrd="0" parTransId="{F1B6D51E-61F3-4FFB-94F2-512AB2F48CC6}" sibTransId="{49D10DC2-0514-4F55-B67C-D6938E6274E8}"/>
    <dgm:cxn modelId="{F9970A25-906F-4D4A-A4F1-B67566079E18}" type="presOf" srcId="{3C85DC67-BCA6-4DAB-BCDE-CDFA908BB2D7}" destId="{C9A8C1F4-5DDC-4EDF-8C65-CA39881F3E27}" srcOrd="0" destOrd="0" presId="urn:microsoft.com/office/officeart/2008/layout/LinedList"/>
    <dgm:cxn modelId="{246A5B41-9F5C-4318-A8D3-4D259035994F}" type="presOf" srcId="{201970C3-8DD5-4F7F-B816-80A91F08C29C}" destId="{471C7F0A-1600-4D74-AB26-DEA425DBD6DB}" srcOrd="0" destOrd="0" presId="urn:microsoft.com/office/officeart/2008/layout/LinedList"/>
    <dgm:cxn modelId="{8B5EF762-1629-4F39-8A3C-5AB992FDCC54}" srcId="{DE8D5EEF-4766-44E7-9683-F9BD4040D215}" destId="{18EB1B0D-3629-4646-9072-EABCB43BB061}" srcOrd="0" destOrd="0" parTransId="{3D3FD8C6-25DC-4FA9-B78A-05AD0E2BFC60}" sibTransId="{911C3734-9264-4898-8D3A-0988DDBB6D5A}"/>
    <dgm:cxn modelId="{3D9B2F57-8A60-40AD-AFEC-998568A2B72A}" type="presOf" srcId="{18EB1B0D-3629-4646-9072-EABCB43BB061}" destId="{2D21D515-B096-4EFF-BF3B-785C55B5F1CC}" srcOrd="0" destOrd="0" presId="urn:microsoft.com/office/officeart/2008/layout/LinedList"/>
    <dgm:cxn modelId="{BCC61778-746C-4D62-87DD-37F5C5BE3965}" srcId="{E201F8FE-89C3-43CE-BF3B-8B8535EA1FF7}" destId="{3C85DC67-BCA6-4DAB-BCDE-CDFA908BB2D7}" srcOrd="0" destOrd="0" parTransId="{187CC8BA-A831-4F2D-81F1-0D379DC119BD}" sibTransId="{D2D67A6F-725A-422C-BCE9-87E7A070E2F6}"/>
    <dgm:cxn modelId="{86DD635A-FE43-4ED8-A1D2-E77DBB022ED4}" type="presOf" srcId="{E201F8FE-89C3-43CE-BF3B-8B8535EA1FF7}" destId="{A0B4F605-E5C5-49A1-9954-7C15A86F8FB7}" srcOrd="0" destOrd="0" presId="urn:microsoft.com/office/officeart/2008/layout/LinedList"/>
    <dgm:cxn modelId="{6B0EC88C-79C6-4B0A-910C-49F48C6FC615}" type="presOf" srcId="{F51DD313-3E19-4350-8208-0A82A8EE93AE}" destId="{294C7C20-3005-4E0F-B1A9-669E13FF0064}" srcOrd="0" destOrd="0" presId="urn:microsoft.com/office/officeart/2008/layout/LinedList"/>
    <dgm:cxn modelId="{7F069198-CFB0-4976-A1FD-B9018E8F2C4B}" type="presOf" srcId="{DE8D5EEF-4766-44E7-9683-F9BD4040D215}" destId="{9BEFC30A-135D-4196-8FAB-3CCF8DB99627}" srcOrd="0" destOrd="0" presId="urn:microsoft.com/office/officeart/2008/layout/LinedList"/>
    <dgm:cxn modelId="{C3DDD6BE-33CF-45AA-A28F-F9E484D34846}" srcId="{201970C3-8DD5-4F7F-B816-80A91F08C29C}" destId="{F51DD313-3E19-4350-8208-0A82A8EE93AE}" srcOrd="0" destOrd="0" parTransId="{6EE2B87D-FBF0-4503-9E95-B1F50CCA99E8}" sibTransId="{92306F1B-C4CF-49FC-8B51-2A8B1EC23F23}"/>
    <dgm:cxn modelId="{4AE4F6E0-7719-4764-9384-A9232CEDEC90}" srcId="{18EB1B0D-3629-4646-9072-EABCB43BB061}" destId="{2D9F60FD-D96C-4F88-99CA-A762629F8FAC}" srcOrd="0" destOrd="0" parTransId="{D76E9EA6-B71B-40F2-B848-F052FDE6865F}" sibTransId="{61F4C7FC-EB63-4C02-9B7C-9D27B4181958}"/>
    <dgm:cxn modelId="{D3976EEC-7D2B-4BCF-9049-D0064EBD1177}" type="presOf" srcId="{2D9F60FD-D96C-4F88-99CA-A762629F8FAC}" destId="{CC2F05C3-9FF2-4008-AE4E-8FB324C889C7}" srcOrd="0" destOrd="0" presId="urn:microsoft.com/office/officeart/2008/layout/LinedList"/>
    <dgm:cxn modelId="{E302D8F5-A89D-4FC5-9EE2-E0C9A6FA35D2}" srcId="{DE8D5EEF-4766-44E7-9683-F9BD4040D215}" destId="{E201F8FE-89C3-43CE-BF3B-8B8535EA1FF7}" srcOrd="1" destOrd="0" parTransId="{D53EE9E9-E60F-4106-88A3-C0EB56B0422C}" sibTransId="{CC53C8EA-2B80-41E5-899E-12ACB92C0C00}"/>
    <dgm:cxn modelId="{7C78EE15-A0FA-4961-A53A-7061AADCF6F0}" type="presParOf" srcId="{9BEFC30A-135D-4196-8FAB-3CCF8DB99627}" destId="{37B11442-3EE6-4BA0-BD4C-444D1D5320C1}" srcOrd="0" destOrd="0" presId="urn:microsoft.com/office/officeart/2008/layout/LinedList"/>
    <dgm:cxn modelId="{C8C31C64-A2B5-44D7-8DCF-CA6DA7829DCB}" type="presParOf" srcId="{9BEFC30A-135D-4196-8FAB-3CCF8DB99627}" destId="{AE40622E-C7D6-45DA-83D6-9A90F8A08230}" srcOrd="1" destOrd="0" presId="urn:microsoft.com/office/officeart/2008/layout/LinedList"/>
    <dgm:cxn modelId="{5BB98800-2481-46FE-9DD6-07EB9591B970}" type="presParOf" srcId="{AE40622E-C7D6-45DA-83D6-9A90F8A08230}" destId="{2D21D515-B096-4EFF-BF3B-785C55B5F1CC}" srcOrd="0" destOrd="0" presId="urn:microsoft.com/office/officeart/2008/layout/LinedList"/>
    <dgm:cxn modelId="{DDE06EB3-1ED4-48ED-A7A2-965D96928305}" type="presParOf" srcId="{AE40622E-C7D6-45DA-83D6-9A90F8A08230}" destId="{A7F35E4B-7829-42DE-B101-87F4DA072671}" srcOrd="1" destOrd="0" presId="urn:microsoft.com/office/officeart/2008/layout/LinedList"/>
    <dgm:cxn modelId="{718909CC-B891-4C8A-8234-7804A26121CC}" type="presParOf" srcId="{A7F35E4B-7829-42DE-B101-87F4DA072671}" destId="{F63883F6-E414-4B98-8AA7-5CCA889E006E}" srcOrd="0" destOrd="0" presId="urn:microsoft.com/office/officeart/2008/layout/LinedList"/>
    <dgm:cxn modelId="{83A11C36-A0BF-45E1-92B9-DE6D3D7FA471}" type="presParOf" srcId="{A7F35E4B-7829-42DE-B101-87F4DA072671}" destId="{A9789B59-4EB0-4478-AD21-E7247644F319}" srcOrd="1" destOrd="0" presId="urn:microsoft.com/office/officeart/2008/layout/LinedList"/>
    <dgm:cxn modelId="{2ECE7815-CAC8-46E1-8271-76CE4BD7BDBA}" type="presParOf" srcId="{A9789B59-4EB0-4478-AD21-E7247644F319}" destId="{D5DA4B34-DBD3-42A5-8663-3CA4597A8591}" srcOrd="0" destOrd="0" presId="urn:microsoft.com/office/officeart/2008/layout/LinedList"/>
    <dgm:cxn modelId="{D15B9F56-2F86-49D4-8EC8-E8041C107E2D}" type="presParOf" srcId="{A9789B59-4EB0-4478-AD21-E7247644F319}" destId="{CC2F05C3-9FF2-4008-AE4E-8FB324C889C7}" srcOrd="1" destOrd="0" presId="urn:microsoft.com/office/officeart/2008/layout/LinedList"/>
    <dgm:cxn modelId="{B82954BD-53CF-48DE-9B95-56B2991CBA68}" type="presParOf" srcId="{A9789B59-4EB0-4478-AD21-E7247644F319}" destId="{69FF3C7C-9216-4ACE-BEED-1151DD8C0724}" srcOrd="2" destOrd="0" presId="urn:microsoft.com/office/officeart/2008/layout/LinedList"/>
    <dgm:cxn modelId="{A2B12D97-B017-465B-8B7F-BFD161016EF6}" type="presParOf" srcId="{A7F35E4B-7829-42DE-B101-87F4DA072671}" destId="{E4886E05-C38E-4962-ABA1-9CCB1C80CF40}" srcOrd="2" destOrd="0" presId="urn:microsoft.com/office/officeart/2008/layout/LinedList"/>
    <dgm:cxn modelId="{D7BB3FFD-5C38-4F1D-995B-6E813B7EC2E4}" type="presParOf" srcId="{A7F35E4B-7829-42DE-B101-87F4DA072671}" destId="{12736E4C-3B7E-4FA8-B505-44C738EDF191}" srcOrd="3" destOrd="0" presId="urn:microsoft.com/office/officeart/2008/layout/LinedList"/>
    <dgm:cxn modelId="{3D1A21B5-8BC9-49D1-A33F-1628D8EC8EA9}" type="presParOf" srcId="{9BEFC30A-135D-4196-8FAB-3CCF8DB99627}" destId="{796B948D-9A0C-48A1-AF30-E54BA1A57B96}" srcOrd="2" destOrd="0" presId="urn:microsoft.com/office/officeart/2008/layout/LinedList"/>
    <dgm:cxn modelId="{C222ADA1-1E04-4519-BCB2-DF89202F5492}" type="presParOf" srcId="{9BEFC30A-135D-4196-8FAB-3CCF8DB99627}" destId="{FEB016F3-234A-4ADF-8D22-9FD171F65CAF}" srcOrd="3" destOrd="0" presId="urn:microsoft.com/office/officeart/2008/layout/LinedList"/>
    <dgm:cxn modelId="{B1638317-DF63-4290-A18A-F2A89D78CBD7}" type="presParOf" srcId="{FEB016F3-234A-4ADF-8D22-9FD171F65CAF}" destId="{A0B4F605-E5C5-49A1-9954-7C15A86F8FB7}" srcOrd="0" destOrd="0" presId="urn:microsoft.com/office/officeart/2008/layout/LinedList"/>
    <dgm:cxn modelId="{658A7591-E19A-412E-9E5E-09B46021C619}" type="presParOf" srcId="{FEB016F3-234A-4ADF-8D22-9FD171F65CAF}" destId="{EBA02BD7-F991-4519-968F-0D7A399418BD}" srcOrd="1" destOrd="0" presId="urn:microsoft.com/office/officeart/2008/layout/LinedList"/>
    <dgm:cxn modelId="{02A7BF20-0908-4D55-9A58-69158CA6B022}" type="presParOf" srcId="{EBA02BD7-F991-4519-968F-0D7A399418BD}" destId="{CAF5C722-3F9C-4A6A-A678-A5C4F673FB45}" srcOrd="0" destOrd="0" presId="urn:microsoft.com/office/officeart/2008/layout/LinedList"/>
    <dgm:cxn modelId="{2479512B-E455-4688-9398-4A28561A7596}" type="presParOf" srcId="{EBA02BD7-F991-4519-968F-0D7A399418BD}" destId="{EB447578-32DA-4A8C-9462-05AC798B655A}" srcOrd="1" destOrd="0" presId="urn:microsoft.com/office/officeart/2008/layout/LinedList"/>
    <dgm:cxn modelId="{BC296D10-3A8C-4F3B-B8E4-60ED34B160B6}" type="presParOf" srcId="{EB447578-32DA-4A8C-9462-05AC798B655A}" destId="{66734CA2-F89D-4A2B-80D9-2A390BB8121F}" srcOrd="0" destOrd="0" presId="urn:microsoft.com/office/officeart/2008/layout/LinedList"/>
    <dgm:cxn modelId="{77B068EE-EDAD-48E3-A7E7-0832283E817C}" type="presParOf" srcId="{EB447578-32DA-4A8C-9462-05AC798B655A}" destId="{C9A8C1F4-5DDC-4EDF-8C65-CA39881F3E27}" srcOrd="1" destOrd="0" presId="urn:microsoft.com/office/officeart/2008/layout/LinedList"/>
    <dgm:cxn modelId="{931A2D13-1BF4-4EF2-9C76-D2165B2C7AB3}" type="presParOf" srcId="{EB447578-32DA-4A8C-9462-05AC798B655A}" destId="{1A3B868D-1221-44FE-9555-159D91AF1449}" srcOrd="2" destOrd="0" presId="urn:microsoft.com/office/officeart/2008/layout/LinedList"/>
    <dgm:cxn modelId="{17D277AE-320B-446B-825D-1B2319A68D73}" type="presParOf" srcId="{EBA02BD7-F991-4519-968F-0D7A399418BD}" destId="{A5065CF4-6C48-4B67-B186-EC8F0EBAE58E}" srcOrd="2" destOrd="0" presId="urn:microsoft.com/office/officeart/2008/layout/LinedList"/>
    <dgm:cxn modelId="{17E9798A-440F-47DC-9105-1D24EEE84FD6}" type="presParOf" srcId="{EBA02BD7-F991-4519-968F-0D7A399418BD}" destId="{86FB427E-200A-4616-95D9-E62EE7703917}" srcOrd="3" destOrd="0" presId="urn:microsoft.com/office/officeart/2008/layout/LinedList"/>
    <dgm:cxn modelId="{5D3DEE32-CBD2-4160-BBBD-F07F44C3D533}" type="presParOf" srcId="{9BEFC30A-135D-4196-8FAB-3CCF8DB99627}" destId="{85982425-8875-4223-94E0-5148D03D76E1}" srcOrd="4" destOrd="0" presId="urn:microsoft.com/office/officeart/2008/layout/LinedList"/>
    <dgm:cxn modelId="{A3EDB3B8-74F2-4558-AF30-3FC9199A192C}" type="presParOf" srcId="{9BEFC30A-135D-4196-8FAB-3CCF8DB99627}" destId="{7DFACAFA-1011-4A09-A2D0-FEBF262C4377}" srcOrd="5" destOrd="0" presId="urn:microsoft.com/office/officeart/2008/layout/LinedList"/>
    <dgm:cxn modelId="{943DD8ED-5802-46F6-B9C5-6441222A0C11}" type="presParOf" srcId="{7DFACAFA-1011-4A09-A2D0-FEBF262C4377}" destId="{471C7F0A-1600-4D74-AB26-DEA425DBD6DB}" srcOrd="0" destOrd="0" presId="urn:microsoft.com/office/officeart/2008/layout/LinedList"/>
    <dgm:cxn modelId="{07225532-2764-4D46-9F6C-0418520B038C}" type="presParOf" srcId="{7DFACAFA-1011-4A09-A2D0-FEBF262C4377}" destId="{3B455592-945D-4DC1-8F10-FCAEC9546096}" srcOrd="1" destOrd="0" presId="urn:microsoft.com/office/officeart/2008/layout/LinedList"/>
    <dgm:cxn modelId="{2D272C0F-6BDE-49E8-AC86-F865187C7084}" type="presParOf" srcId="{3B455592-945D-4DC1-8F10-FCAEC9546096}" destId="{FB0E16CD-CDE5-47CA-A588-7BC9A5BF017A}" srcOrd="0" destOrd="0" presId="urn:microsoft.com/office/officeart/2008/layout/LinedList"/>
    <dgm:cxn modelId="{AF79C97C-0B00-421E-9272-C55DB27B0371}" type="presParOf" srcId="{3B455592-945D-4DC1-8F10-FCAEC9546096}" destId="{0B64A455-15DE-454D-87DB-D50D15B0269F}" srcOrd="1" destOrd="0" presId="urn:microsoft.com/office/officeart/2008/layout/LinedList"/>
    <dgm:cxn modelId="{D8141A4B-5851-4FFC-98D0-09EE8AD1DCAC}" type="presParOf" srcId="{0B64A455-15DE-454D-87DB-D50D15B0269F}" destId="{1B781C13-8AF0-4C07-8222-4F96A8F6273F}" srcOrd="0" destOrd="0" presId="urn:microsoft.com/office/officeart/2008/layout/LinedList"/>
    <dgm:cxn modelId="{F2857E75-5275-4F44-9D21-4625086073D3}" type="presParOf" srcId="{0B64A455-15DE-454D-87DB-D50D15B0269F}" destId="{294C7C20-3005-4E0F-B1A9-669E13FF0064}" srcOrd="1" destOrd="0" presId="urn:microsoft.com/office/officeart/2008/layout/LinedList"/>
    <dgm:cxn modelId="{1B54D7BF-892A-4328-A93D-750F5C804CA2}" type="presParOf" srcId="{0B64A455-15DE-454D-87DB-D50D15B0269F}" destId="{445C685E-FED9-4505-BBA7-14ECF6F704CC}" srcOrd="2" destOrd="0" presId="urn:microsoft.com/office/officeart/2008/layout/LinedList"/>
    <dgm:cxn modelId="{57944B46-98F5-4DED-BCF8-C8D844043FBA}" type="presParOf" srcId="{3B455592-945D-4DC1-8F10-FCAEC9546096}" destId="{E3B1FB0C-74AB-4B68-BEE2-33DE8BAAED0E}" srcOrd="2" destOrd="0" presId="urn:microsoft.com/office/officeart/2008/layout/LinedList"/>
    <dgm:cxn modelId="{39D903F7-78A8-4126-8AD0-12FFBC3CCF96}" type="presParOf" srcId="{3B455592-945D-4DC1-8F10-FCAEC9546096}" destId="{D3EA0C6B-CAEB-4648-A568-D5A479D297B2}"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11442-3EE6-4BA0-BD4C-444D1D5320C1}">
      <dsp:nvSpPr>
        <dsp:cNvPr id="0" name=""/>
        <dsp:cNvSpPr/>
      </dsp:nvSpPr>
      <dsp:spPr>
        <a:xfrm>
          <a:off x="0" y="106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21D515-B096-4EFF-BF3B-785C55B5F1CC}">
      <dsp:nvSpPr>
        <dsp:cNvPr id="0" name=""/>
        <dsp:cNvSpPr/>
      </dsp:nvSpPr>
      <dsp:spPr>
        <a:xfrm>
          <a:off x="0" y="253230"/>
          <a:ext cx="2103120" cy="891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1600" b="1" kern="1200" dirty="0" err="1">
              <a:latin typeface="Times New Roman" panose="02020603050405020304" pitchFamily="18" charset="0"/>
              <a:cs typeface="Times New Roman" panose="02020603050405020304" pitchFamily="18" charset="0"/>
            </a:rPr>
            <a:t>GANSynth</a:t>
          </a:r>
          <a:r>
            <a:rPr lang="en-US" sz="1600" b="1" kern="1200" dirty="0">
              <a:latin typeface="Times New Roman" panose="02020603050405020304" pitchFamily="18" charset="0"/>
              <a:cs typeface="Times New Roman" panose="02020603050405020304" pitchFamily="18" charset="0"/>
            </a:rPr>
            <a:t>: Adversarial Neural Audio Synthesis</a:t>
          </a:r>
        </a:p>
      </dsp:txBody>
      <dsp:txXfrm>
        <a:off x="0" y="253230"/>
        <a:ext cx="2103120" cy="891632"/>
      </dsp:txXfrm>
    </dsp:sp>
    <dsp:sp modelId="{CC2F05C3-9FF2-4008-AE4E-8FB324C889C7}">
      <dsp:nvSpPr>
        <dsp:cNvPr id="0" name=""/>
        <dsp:cNvSpPr/>
      </dsp:nvSpPr>
      <dsp:spPr>
        <a:xfrm>
          <a:off x="2260854" y="66960"/>
          <a:ext cx="8254746" cy="1317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53440">
            <a:lnSpc>
              <a:spcPct val="90000"/>
            </a:lnSpc>
            <a:spcBef>
              <a:spcPct val="0"/>
            </a:spcBef>
            <a:spcAft>
              <a:spcPct val="35000"/>
            </a:spcAft>
            <a:buNone/>
          </a:pPr>
          <a:r>
            <a:rPr lang="en-US" sz="1920" b="0" kern="1200" dirty="0">
              <a:latin typeface="Times New Roman" panose="02020603050405020304" pitchFamily="18" charset="0"/>
              <a:cs typeface="Times New Roman" panose="02020603050405020304" pitchFamily="18" charset="0"/>
            </a:rPr>
            <a:t>Jesse Engel, et al. in [2] proposed a GAN model namely, </a:t>
          </a:r>
          <a:r>
            <a:rPr lang="en-US" sz="1920" b="0" kern="1200" dirty="0" err="1">
              <a:latin typeface="Times New Roman" panose="02020603050405020304" pitchFamily="18" charset="0"/>
              <a:cs typeface="Times New Roman" panose="02020603050405020304" pitchFamily="18" charset="0"/>
            </a:rPr>
            <a:t>GANSynth</a:t>
          </a:r>
          <a:r>
            <a:rPr lang="en-US" sz="1920" b="0" kern="1200" dirty="0">
              <a:latin typeface="Times New Roman" panose="02020603050405020304" pitchFamily="18" charset="0"/>
              <a:cs typeface="Times New Roman" panose="02020603050405020304" pitchFamily="18" charset="0"/>
            </a:rPr>
            <a:t>, which uses a Progressive GAN architecture to incrementally up-sample with convolution from a single vector to the full sound. In their research, they show how GANs can easily outperform human evaluation, and efficiently generate music or audio faster.</a:t>
          </a:r>
        </a:p>
      </dsp:txBody>
      <dsp:txXfrm>
        <a:off x="2260854" y="66960"/>
        <a:ext cx="8254746" cy="1317942"/>
      </dsp:txXfrm>
    </dsp:sp>
    <dsp:sp modelId="{E4886E05-C38E-4962-ABA1-9CCB1C80CF40}">
      <dsp:nvSpPr>
        <dsp:cNvPr id="0" name=""/>
        <dsp:cNvSpPr/>
      </dsp:nvSpPr>
      <dsp:spPr>
        <a:xfrm>
          <a:off x="2103120" y="1384903"/>
          <a:ext cx="8412480"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6B948D-9A0C-48A1-AF30-E54BA1A57B96}">
      <dsp:nvSpPr>
        <dsp:cNvPr id="0" name=""/>
        <dsp:cNvSpPr/>
      </dsp:nvSpPr>
      <dsp:spPr>
        <a:xfrm>
          <a:off x="0" y="1450800"/>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B4F605-E5C5-49A1-9954-7C15A86F8FB7}">
      <dsp:nvSpPr>
        <dsp:cNvPr id="0" name=""/>
        <dsp:cNvSpPr/>
      </dsp:nvSpPr>
      <dsp:spPr>
        <a:xfrm>
          <a:off x="0" y="1723356"/>
          <a:ext cx="2103120" cy="1038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1600" b="1" kern="1200" dirty="0">
              <a:latin typeface="Times New Roman" panose="02020603050405020304" pitchFamily="18" charset="0"/>
              <a:cs typeface="Times New Roman" panose="02020603050405020304" pitchFamily="18" charset="0"/>
            </a:rPr>
            <a:t>Generative Adversarial Text to Image Synthesis</a:t>
          </a:r>
        </a:p>
      </dsp:txBody>
      <dsp:txXfrm>
        <a:off x="0" y="1723356"/>
        <a:ext cx="2103120" cy="1038329"/>
      </dsp:txXfrm>
    </dsp:sp>
    <dsp:sp modelId="{C9A8C1F4-5DDC-4EDF-8C65-CA39881F3E27}">
      <dsp:nvSpPr>
        <dsp:cNvPr id="0" name=""/>
        <dsp:cNvSpPr/>
      </dsp:nvSpPr>
      <dsp:spPr>
        <a:xfrm>
          <a:off x="2260854" y="1516697"/>
          <a:ext cx="8254746" cy="1317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53440">
            <a:lnSpc>
              <a:spcPct val="90000"/>
            </a:lnSpc>
            <a:spcBef>
              <a:spcPct val="0"/>
            </a:spcBef>
            <a:spcAft>
              <a:spcPct val="35000"/>
            </a:spcAft>
            <a:buNone/>
          </a:pPr>
          <a:r>
            <a:rPr lang="en-US" sz="1920" kern="1200" dirty="0">
              <a:latin typeface="Times New Roman" panose="02020603050405020304" pitchFamily="18" charset="0"/>
              <a:cs typeface="Times New Roman" panose="02020603050405020304" pitchFamily="18" charset="0"/>
            </a:rPr>
            <a:t>Scott Reed et al. [3] developed a novel deep architecture and GAN formulation to effectively bridge these advances in text and image modeling, translating visual concepts from characters to pixels. We demonstrate the capability of our model to generate plausible images of birds and flowers from detailed text descriptions.</a:t>
          </a:r>
        </a:p>
      </dsp:txBody>
      <dsp:txXfrm>
        <a:off x="2260854" y="1516697"/>
        <a:ext cx="8254746" cy="1317942"/>
      </dsp:txXfrm>
    </dsp:sp>
    <dsp:sp modelId="{A5065CF4-6C48-4B67-B186-EC8F0EBAE58E}">
      <dsp:nvSpPr>
        <dsp:cNvPr id="0" name=""/>
        <dsp:cNvSpPr/>
      </dsp:nvSpPr>
      <dsp:spPr>
        <a:xfrm>
          <a:off x="2103120" y="2834640"/>
          <a:ext cx="8412480"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982425-8875-4223-94E0-5148D03D76E1}">
      <dsp:nvSpPr>
        <dsp:cNvPr id="0" name=""/>
        <dsp:cNvSpPr/>
      </dsp:nvSpPr>
      <dsp:spPr>
        <a:xfrm>
          <a:off x="0" y="2900537"/>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1C7F0A-1600-4D74-AB26-DEA425DBD6DB}">
      <dsp:nvSpPr>
        <dsp:cNvPr id="0" name=""/>
        <dsp:cNvSpPr/>
      </dsp:nvSpPr>
      <dsp:spPr>
        <a:xfrm>
          <a:off x="0" y="3033071"/>
          <a:ext cx="2103120" cy="1183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1600" kern="1200" dirty="0">
              <a:latin typeface="Times New Roman" panose="02020603050405020304" pitchFamily="18" charset="0"/>
              <a:cs typeface="Times New Roman" panose="02020603050405020304" pitchFamily="18" charset="0"/>
            </a:rPr>
            <a:t>TV-GAN: Generative Adversarial Network Based Thermal to Visible Face Recognition</a:t>
          </a:r>
        </a:p>
      </dsp:txBody>
      <dsp:txXfrm>
        <a:off x="0" y="3033071"/>
        <a:ext cx="2103120" cy="1183924"/>
      </dsp:txXfrm>
    </dsp:sp>
    <dsp:sp modelId="{294C7C20-3005-4E0F-B1A9-669E13FF0064}">
      <dsp:nvSpPr>
        <dsp:cNvPr id="0" name=""/>
        <dsp:cNvSpPr/>
      </dsp:nvSpPr>
      <dsp:spPr>
        <a:xfrm>
          <a:off x="2260854" y="2942843"/>
          <a:ext cx="8254746" cy="1317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53440">
            <a:lnSpc>
              <a:spcPct val="90000"/>
            </a:lnSpc>
            <a:spcBef>
              <a:spcPct val="0"/>
            </a:spcBef>
            <a:spcAft>
              <a:spcPct val="35000"/>
            </a:spcAft>
            <a:buNone/>
          </a:pPr>
          <a:r>
            <a:rPr lang="en-US" sz="1920" kern="1200" dirty="0">
              <a:latin typeface="Times New Roman" panose="02020603050405020304" pitchFamily="18" charset="0"/>
              <a:cs typeface="Times New Roman" panose="02020603050405020304" pitchFamily="18" charset="0"/>
            </a:rPr>
            <a:t>Teng </a:t>
          </a:r>
          <a:r>
            <a:rPr lang="en-US" sz="1920" kern="1200" dirty="0" err="1">
              <a:latin typeface="Times New Roman" panose="02020603050405020304" pitchFamily="18" charset="0"/>
              <a:cs typeface="Times New Roman" panose="02020603050405020304" pitchFamily="18" charset="0"/>
            </a:rPr>
            <a:t>Zhand</a:t>
          </a:r>
          <a:r>
            <a:rPr lang="en-US" sz="1920" kern="1200" dirty="0">
              <a:latin typeface="Times New Roman" panose="02020603050405020304" pitchFamily="18" charset="0"/>
              <a:cs typeface="Times New Roman" panose="02020603050405020304" pitchFamily="18" charset="0"/>
            </a:rPr>
            <a:t> et al. [4] tackled the face recognition task on images captured using thermal camera. The research proposed a TV-GAN that can transform thermal face images into their corresponding Visible Light Domain images whilst maintaining identity information which is enough for the existing VLD face recognition models to perform recognition.</a:t>
          </a:r>
        </a:p>
      </dsp:txBody>
      <dsp:txXfrm>
        <a:off x="2260854" y="2942843"/>
        <a:ext cx="8254746" cy="1317942"/>
      </dsp:txXfrm>
    </dsp:sp>
    <dsp:sp modelId="{E3B1FB0C-74AB-4B68-BEE2-33DE8BAAED0E}">
      <dsp:nvSpPr>
        <dsp:cNvPr id="0" name=""/>
        <dsp:cNvSpPr/>
      </dsp:nvSpPr>
      <dsp:spPr>
        <a:xfrm>
          <a:off x="2103120" y="4284377"/>
          <a:ext cx="8412480"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443B-07A1-42B7-9A56-B4090D64F9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3245E1-94FA-4525-8415-3A05BB162B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B476E2-FA49-4C97-BF44-8DCAD41311B2}"/>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a:extLst>
              <a:ext uri="{FF2B5EF4-FFF2-40B4-BE49-F238E27FC236}">
                <a16:creationId xmlns:a16="http://schemas.microsoft.com/office/drawing/2014/main" id="{EA4B4E52-A69F-48CF-944A-EC4AA2FC9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E289C-F5FB-40AB-B683-48D8748B0E58}"/>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3939957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0EB9B-C657-42D2-B9CA-839F0B213D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892C44-B7A3-49D6-9D19-22E93F7380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C085-35F2-4A4F-98ED-C35323372516}"/>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a:extLst>
              <a:ext uri="{FF2B5EF4-FFF2-40B4-BE49-F238E27FC236}">
                <a16:creationId xmlns:a16="http://schemas.microsoft.com/office/drawing/2014/main" id="{A42771B8-B968-4BC5-9728-768313394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07A01-165A-4C6A-8502-C1547A0DE506}"/>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3163385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EADFEA-C372-4FC7-A96F-3B2966B2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E2574E-6B8E-46AD-AC20-D8C165F190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13C3D-394A-48B4-BBDD-FF3D4A7CC79E}"/>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a:extLst>
              <a:ext uri="{FF2B5EF4-FFF2-40B4-BE49-F238E27FC236}">
                <a16:creationId xmlns:a16="http://schemas.microsoft.com/office/drawing/2014/main" id="{F16B48D2-8A37-44D0-B624-92BEF5961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4ACD3-8CF0-4177-A9AB-CD2EBF03993D}"/>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825419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731017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335544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392057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410439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44891F-9780-43F9-A94F-F42592A02B61}" type="datetimeFigureOut">
              <a:rPr lang="en-US" smtClean="0"/>
              <a:t>6/26/2021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3585259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44891F-9780-43F9-A94F-F42592A02B61}" type="datetimeFigureOut">
              <a:rPr lang="en-US" smtClean="0"/>
              <a:t>6/26/2021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733007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4891F-9780-43F9-A94F-F42592A02B61}" type="datetimeFigureOut">
              <a:rPr lang="en-US" smtClean="0"/>
              <a:t>6/26/2021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185103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2751279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4C1C-9ED5-4970-B888-35DBACD3C5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B4AC3B-0170-4208-9A05-D77D4C1A91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702EC-AE23-4A23-8A80-9B83A6E6A4BE}"/>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a:extLst>
              <a:ext uri="{FF2B5EF4-FFF2-40B4-BE49-F238E27FC236}">
                <a16:creationId xmlns:a16="http://schemas.microsoft.com/office/drawing/2014/main" id="{5DA67D69-A76A-40D2-9468-57895EE30D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B5C9C-CCDB-487A-9394-5CCDD2CA247A}"/>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322152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171548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685964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970874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83772-AD76-4818-AECC-FBFD6F80AB3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6131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34545544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544891F-9780-43F9-A94F-F42592A02B61}" type="datetimeFigureOut">
              <a:rPr lang="en-US" smtClean="0"/>
              <a:t>6/26/2021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30350026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544891F-9780-43F9-A94F-F42592A02B61}" type="datetimeFigureOut">
              <a:rPr lang="en-US" smtClean="0"/>
              <a:t>6/26/2021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2110672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3113463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276862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A7303-5B49-41D0-A4F9-EE9F57B7C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9D75A2-193D-4DC0-B553-FFCC34011C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BB797F-65E6-4C63-8FDF-161BD449DF7C}"/>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5" name="Footer Placeholder 4">
            <a:extLst>
              <a:ext uri="{FF2B5EF4-FFF2-40B4-BE49-F238E27FC236}">
                <a16:creationId xmlns:a16="http://schemas.microsoft.com/office/drawing/2014/main" id="{DF39FA6B-94FC-4DD9-9CE5-1F3D88F1B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75B52-B3EF-4753-A0D1-A5902038EA70}"/>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410840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07F7-4CBD-498D-BDE7-28C4337F1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685CFA-F425-4C34-A30C-29122A9EC9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FECC56-3D51-4DD1-BF99-53483D54F2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699BF3-DDFC-4789-863B-36866C284D50}"/>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a:extLst>
              <a:ext uri="{FF2B5EF4-FFF2-40B4-BE49-F238E27FC236}">
                <a16:creationId xmlns:a16="http://schemas.microsoft.com/office/drawing/2014/main" id="{368A6665-2A6F-447C-ABA7-7954696FA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F24FF-0E5B-4B9D-85C2-5411D3BA8FA9}"/>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269331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720-5D43-4BA8-8593-51FB5BFFAA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FB3649-4542-47D6-9AC8-133F8C97A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F58221-75F0-4050-B6DC-5C37859427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2295C5-5110-4D39-980D-5D829B3CF5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C8CB26-E523-4B5D-BF1B-00E570BE53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B48FA-7F2D-47B5-BBA4-B6B83B6160F3}"/>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8" name="Footer Placeholder 7">
            <a:extLst>
              <a:ext uri="{FF2B5EF4-FFF2-40B4-BE49-F238E27FC236}">
                <a16:creationId xmlns:a16="http://schemas.microsoft.com/office/drawing/2014/main" id="{196F0838-3FA3-41F3-A55D-85BF490B52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3FEF62-9A55-4900-9B01-87ADC496DD9C}"/>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88763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81F7-AA4F-4606-A8A0-AD0E607A73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ADF092-45A8-4FA0-A7CF-751F741E76DF}"/>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4" name="Footer Placeholder 3">
            <a:extLst>
              <a:ext uri="{FF2B5EF4-FFF2-40B4-BE49-F238E27FC236}">
                <a16:creationId xmlns:a16="http://schemas.microsoft.com/office/drawing/2014/main" id="{BBFB5B5F-FFFB-46B8-8EC0-E9E8FD81A1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BB4024-0367-4C77-B302-C6B389074B73}"/>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410106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EE4686-4F86-47E3-81D3-B337D09B109D}"/>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3" name="Footer Placeholder 2">
            <a:extLst>
              <a:ext uri="{FF2B5EF4-FFF2-40B4-BE49-F238E27FC236}">
                <a16:creationId xmlns:a16="http://schemas.microsoft.com/office/drawing/2014/main" id="{06BEB32D-80BD-410F-828C-87C75DEFD9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41B227-DF1A-4ADD-B399-28410AB09E23}"/>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1933585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8FF8-20CA-47D4-86D0-8778A4A79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0511C8-9B54-41DE-96C8-B891661426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26DF82-E921-4006-B4F5-789F628F0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C050DD-5141-4978-80DD-A3364CDE770F}"/>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a:extLst>
              <a:ext uri="{FF2B5EF4-FFF2-40B4-BE49-F238E27FC236}">
                <a16:creationId xmlns:a16="http://schemas.microsoft.com/office/drawing/2014/main" id="{14581038-C41F-4C7D-9E2C-CA96A7AA7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EDCCE-3E5D-4BFF-84DA-CD4731A25C33}"/>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2277143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2972-7529-44B6-A264-458BE26048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71200-9108-498F-AA3C-2679D48D0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714195-B401-47A3-BDF4-428CB16071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970973-2C14-4C18-84C1-0B8592D40C0A}"/>
              </a:ext>
            </a:extLst>
          </p:cNvPr>
          <p:cNvSpPr>
            <a:spLocks noGrp="1"/>
          </p:cNvSpPr>
          <p:nvPr>
            <p:ph type="dt" sz="half" idx="10"/>
          </p:nvPr>
        </p:nvSpPr>
        <p:spPr/>
        <p:txBody>
          <a:bodyPr/>
          <a:lstStyle/>
          <a:p>
            <a:fld id="{E544891F-9780-43F9-A94F-F42592A02B61}" type="datetimeFigureOut">
              <a:rPr lang="en-US" smtClean="0"/>
              <a:t>6/26/2021</a:t>
            </a:fld>
            <a:endParaRPr lang="en-US"/>
          </a:p>
        </p:txBody>
      </p:sp>
      <p:sp>
        <p:nvSpPr>
          <p:cNvPr id="6" name="Footer Placeholder 5">
            <a:extLst>
              <a:ext uri="{FF2B5EF4-FFF2-40B4-BE49-F238E27FC236}">
                <a16:creationId xmlns:a16="http://schemas.microsoft.com/office/drawing/2014/main" id="{E9BD7D07-B687-480C-A916-EA2E95A4F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3BB2D-344E-42D5-8417-52124D663000}"/>
              </a:ext>
            </a:extLst>
          </p:cNvPr>
          <p:cNvSpPr>
            <a:spLocks noGrp="1"/>
          </p:cNvSpPr>
          <p:nvPr>
            <p:ph type="sldNum" sz="quarter" idx="12"/>
          </p:nvPr>
        </p:nvSpPr>
        <p:spPr/>
        <p:txBody>
          <a:bodyPr/>
          <a:lstStyle/>
          <a:p>
            <a:fld id="{9D283772-AD76-4818-AECC-FBFD6F80AB37}" type="slidenum">
              <a:rPr lang="en-US" smtClean="0"/>
              <a:t>‹#›</a:t>
            </a:fld>
            <a:endParaRPr lang="en-US"/>
          </a:p>
        </p:txBody>
      </p:sp>
    </p:spTree>
    <p:extLst>
      <p:ext uri="{BB962C8B-B14F-4D97-AF65-F5344CB8AC3E}">
        <p14:creationId xmlns:p14="http://schemas.microsoft.com/office/powerpoint/2010/main" val="2810713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BE76-A719-4D9F-9EF9-47CC0A0A9E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2D75BE-4CB9-4E1E-9925-2D969ABD1A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13F82-7A24-417D-B23F-47ECF8C37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44891F-9780-43F9-A94F-F42592A02B61}" type="datetimeFigureOut">
              <a:rPr lang="en-US" smtClean="0"/>
              <a:t>6/26/2021</a:t>
            </a:fld>
            <a:endParaRPr lang="en-US"/>
          </a:p>
        </p:txBody>
      </p:sp>
      <p:sp>
        <p:nvSpPr>
          <p:cNvPr id="5" name="Footer Placeholder 4">
            <a:extLst>
              <a:ext uri="{FF2B5EF4-FFF2-40B4-BE49-F238E27FC236}">
                <a16:creationId xmlns:a16="http://schemas.microsoft.com/office/drawing/2014/main" id="{7452FE3C-576C-4113-AC67-CE00D85DE5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CEBF8E-B83F-4728-A476-D5465B2E5E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83772-AD76-4818-AECC-FBFD6F80AB37}" type="slidenum">
              <a:rPr lang="en-US" smtClean="0"/>
              <a:t>‹#›</a:t>
            </a:fld>
            <a:endParaRPr lang="en-US"/>
          </a:p>
        </p:txBody>
      </p:sp>
    </p:spTree>
    <p:extLst>
      <p:ext uri="{BB962C8B-B14F-4D97-AF65-F5344CB8AC3E}">
        <p14:creationId xmlns:p14="http://schemas.microsoft.com/office/powerpoint/2010/main" val="2796780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544891F-9780-43F9-A94F-F42592A02B61}" type="datetimeFigureOut">
              <a:rPr lang="en-US" smtClean="0"/>
              <a:t>6/26/2021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D283772-AD76-4818-AECC-FBFD6F80AB37}" type="slidenum">
              <a:rPr lang="en-US" smtClean="0"/>
              <a:t>‹#›</a:t>
            </a:fld>
            <a:endParaRPr lang="en-US"/>
          </a:p>
        </p:txBody>
      </p:sp>
    </p:spTree>
    <p:extLst>
      <p:ext uri="{BB962C8B-B14F-4D97-AF65-F5344CB8AC3E}">
        <p14:creationId xmlns:p14="http://schemas.microsoft.com/office/powerpoint/2010/main" val="7315245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nagadomi/lbpcascade_animeface" TargetMode="Externa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5D7566-3BEE-4449-AAB2-893C660F287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940"/>
          <a:stretch/>
        </p:blipFill>
        <p:spPr>
          <a:xfrm>
            <a:off x="20" y="10"/>
            <a:ext cx="12191980" cy="6857990"/>
          </a:xfrm>
          <a:prstGeom prst="rect">
            <a:avLst/>
          </a:prstGeom>
        </p:spPr>
      </p:pic>
      <p:sp>
        <p:nvSpPr>
          <p:cNvPr id="69" name="Freeform: Shape 6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626C06B-F083-44AC-A028-F7DA3B6DF6FE}"/>
              </a:ext>
            </a:extLst>
          </p:cNvPr>
          <p:cNvSpPr>
            <a:spLocks noGrp="1"/>
          </p:cNvSpPr>
          <p:nvPr>
            <p:ph type="ctrTitle"/>
          </p:nvPr>
        </p:nvSpPr>
        <p:spPr>
          <a:xfrm>
            <a:off x="520242" y="632990"/>
            <a:ext cx="4292643" cy="1043409"/>
          </a:xfrm>
        </p:spPr>
        <p:txBody>
          <a:bodyPr vert="horz" lIns="91440" tIns="45720" rIns="91440" bIns="45720" rtlCol="0" anchor="ctr">
            <a:normAutofit/>
          </a:bodyPr>
          <a:lstStyle/>
          <a:p>
            <a:pPr algn="l"/>
            <a:r>
              <a:rPr lang="en-US"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Generating Anime Characters Using </a:t>
            </a:r>
            <a:r>
              <a:rPr lang="en-US" sz="26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StyleGAN</a:t>
            </a:r>
            <a:endParaRPr lang="en-US"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3ECCA8F-A7B7-4662-8F4F-AD998923D07A}"/>
              </a:ext>
            </a:extLst>
          </p:cNvPr>
          <p:cNvSpPr>
            <a:spLocks noGrp="1"/>
          </p:cNvSpPr>
          <p:nvPr>
            <p:ph type="subTitle" idx="1"/>
          </p:nvPr>
        </p:nvSpPr>
        <p:spPr>
          <a:xfrm>
            <a:off x="520241" y="1960786"/>
            <a:ext cx="4409567" cy="2754086"/>
          </a:xfrm>
        </p:spPr>
        <p:txBody>
          <a:bodyPr vert="horz" lIns="91440" tIns="45720" rIns="91440" bIns="45720" rtlCol="0" anchor="t">
            <a:normAutofit/>
          </a:bodyPr>
          <a:lstStyle/>
          <a:p>
            <a:pPr marL="342900" indent="-2286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Varun - 2K18CSUN04024</a:t>
            </a:r>
          </a:p>
          <a:p>
            <a:pPr marL="342900" indent="-2286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Sagar - 2K18CSUN04014</a:t>
            </a:r>
          </a:p>
          <a:p>
            <a:pPr marL="342900" indent="-22860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l"/>
            <a:r>
              <a:rPr lang="en-US" sz="1800" i="1" dirty="0">
                <a:latin typeface="Times New Roman" panose="02020603050405020304" pitchFamily="18" charset="0"/>
                <a:cs typeface="Times New Roman" panose="02020603050405020304" pitchFamily="18" charset="0"/>
              </a:rPr>
              <a:t>“GAN is the coolest idea in machine learning in the last twenty years.”</a:t>
            </a:r>
            <a:r>
              <a:rPr lang="en-US" sz="1800" dirty="0">
                <a:latin typeface="Times New Roman" panose="02020603050405020304" pitchFamily="18" charset="0"/>
                <a:cs typeface="Times New Roman" panose="02020603050405020304" pitchFamily="18" charset="0"/>
              </a:rPr>
              <a:t> – Yann </a:t>
            </a:r>
            <a:r>
              <a:rPr lang="en-US" sz="1800" dirty="0" err="1">
                <a:latin typeface="Times New Roman" panose="02020603050405020304" pitchFamily="18" charset="0"/>
                <a:cs typeface="Times New Roman" panose="02020603050405020304" pitchFamily="18" charset="0"/>
              </a:rPr>
              <a:t>LeCun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3891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0804F-B1BB-4EBE-868F-B9F33407D373}"/>
              </a:ext>
            </a:extLst>
          </p:cNvPr>
          <p:cNvSpPr>
            <a:spLocks noGrp="1"/>
          </p:cNvSpPr>
          <p:nvPr>
            <p:ph type="title"/>
          </p:nvPr>
        </p:nvSpPr>
        <p:spPr>
          <a:xfrm>
            <a:off x="628650" y="242887"/>
            <a:ext cx="7474172" cy="1325563"/>
          </a:xfrm>
        </p:spPr>
        <p:txBody>
          <a:bodyPr>
            <a:normAutofit/>
          </a:bodyPr>
          <a:lstStyle/>
          <a:p>
            <a:r>
              <a:rPr lang="en-US" dirty="0">
                <a:latin typeface="Cambria Math" panose="02040503050406030204" pitchFamily="18" charset="0"/>
                <a:ea typeface="Cambria Math" panose="02040503050406030204" pitchFamily="18" charset="0"/>
              </a:rPr>
              <a:t>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DA9DE8-A08B-4B31-BE6C-65AD26DC1D05}"/>
                  </a:ext>
                </a:extLst>
              </p:cNvPr>
              <p:cNvSpPr>
                <a:spLocks noGrp="1"/>
              </p:cNvSpPr>
              <p:nvPr>
                <p:ph idx="1"/>
              </p:nvPr>
            </p:nvSpPr>
            <p:spPr>
              <a:xfrm>
                <a:off x="373559" y="1607342"/>
                <a:ext cx="8292548" cy="4786313"/>
              </a:xfrm>
            </p:spPr>
            <p:txBody>
              <a:bodyPr anchor="ctr">
                <a:noAutofit/>
              </a:bodyPr>
              <a:lstStyle/>
              <a:p>
                <a:pPr marL="0" indent="0" algn="just">
                  <a:buNone/>
                </a:pPr>
                <a:r>
                  <a:rPr lang="en-US" sz="1700" dirty="0">
                    <a:latin typeface="Cambria Math" panose="02040503050406030204" pitchFamily="18" charset="0"/>
                    <a:ea typeface="Cambria Math" panose="02040503050406030204" pitchFamily="18" charset="0"/>
                  </a:rPr>
                  <a:t>In the paper [1] that introduced GANs, the generator tries to minimize the following function while the discriminator tries to maximize it:</a:t>
                </a:r>
              </a:p>
              <a:p>
                <a:pPr marL="0" indent="0" algn="just">
                  <a:buNone/>
                </a:pPr>
                <a:endParaRPr lang="en-US" sz="1700" dirty="0">
                  <a:latin typeface="Cambria Math" panose="02040503050406030204" pitchFamily="18" charset="0"/>
                  <a:ea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1700" b="0" i="1">
                              <a:latin typeface="Cambria Math" panose="02040503050406030204" pitchFamily="18" charset="0"/>
                              <a:ea typeface="Cambria Math" panose="02040503050406030204" pitchFamily="18" charset="0"/>
                            </a:rPr>
                          </m:ctrlPr>
                        </m:sSubPr>
                        <m:e>
                          <m:r>
                            <a:rPr lang="en-US" sz="1700" b="0" i="1">
                              <a:latin typeface="Cambria Math" panose="02040503050406030204" pitchFamily="18" charset="0"/>
                              <a:ea typeface="Cambria Math" panose="02040503050406030204" pitchFamily="18" charset="0"/>
                            </a:rPr>
                            <m:t>𝐸</m:t>
                          </m:r>
                        </m:e>
                        <m:sub>
                          <m:r>
                            <a:rPr lang="en-US" sz="1700" b="0" i="1">
                              <a:latin typeface="Cambria Math" panose="02040503050406030204" pitchFamily="18" charset="0"/>
                              <a:ea typeface="Cambria Math" panose="02040503050406030204" pitchFamily="18" charset="0"/>
                            </a:rPr>
                            <m:t>𝑥</m:t>
                          </m:r>
                        </m:sub>
                      </m:sSub>
                      <m:d>
                        <m:dPr>
                          <m:begChr m:val="["/>
                          <m:endChr m:val="]"/>
                          <m:ctrlPr>
                            <a:rPr lang="en-US" sz="1700" b="0" i="1">
                              <a:latin typeface="Cambria Math" panose="02040503050406030204" pitchFamily="18" charset="0"/>
                              <a:ea typeface="Cambria Math" panose="02040503050406030204" pitchFamily="18" charset="0"/>
                            </a:rPr>
                          </m:ctrlPr>
                        </m:dPr>
                        <m:e>
                          <m:func>
                            <m:funcPr>
                              <m:ctrlPr>
                                <a:rPr lang="en-US" sz="1700" b="0" i="1">
                                  <a:latin typeface="Cambria Math" panose="02040503050406030204" pitchFamily="18" charset="0"/>
                                  <a:ea typeface="Cambria Math" panose="02040503050406030204" pitchFamily="18" charset="0"/>
                                </a:rPr>
                              </m:ctrlPr>
                            </m:funcPr>
                            <m:fName>
                              <m:r>
                                <a:rPr lang="en-US" sz="1700" b="0" i="1">
                                  <a:latin typeface="Cambria Math" panose="02040503050406030204" pitchFamily="18" charset="0"/>
                                  <a:ea typeface="Cambria Math" panose="02040503050406030204" pitchFamily="18" charset="0"/>
                                </a:rPr>
                                <m:t>𝑙𝑜𝑔</m:t>
                              </m:r>
                            </m:fName>
                            <m:e>
                              <m:d>
                                <m:dPr>
                                  <m:ctrlPr>
                                    <a:rPr lang="en-US" sz="1700" b="0" i="1">
                                      <a:latin typeface="Cambria Math" panose="02040503050406030204" pitchFamily="18" charset="0"/>
                                      <a:ea typeface="Cambria Math" panose="02040503050406030204" pitchFamily="18" charset="0"/>
                                    </a:rPr>
                                  </m:ctrlPr>
                                </m:dPr>
                                <m:e>
                                  <m:r>
                                    <a:rPr lang="en-US" sz="1700" b="0" i="1">
                                      <a:latin typeface="Cambria Math" panose="02040503050406030204" pitchFamily="18" charset="0"/>
                                      <a:ea typeface="Cambria Math" panose="02040503050406030204" pitchFamily="18" charset="0"/>
                                    </a:rPr>
                                    <m:t>𝐷</m:t>
                                  </m:r>
                                  <m:d>
                                    <m:dPr>
                                      <m:ctrlPr>
                                        <a:rPr lang="en-US" sz="1700" b="0" i="1">
                                          <a:latin typeface="Cambria Math" panose="02040503050406030204" pitchFamily="18" charset="0"/>
                                          <a:ea typeface="Cambria Math" panose="02040503050406030204" pitchFamily="18" charset="0"/>
                                        </a:rPr>
                                      </m:ctrlPr>
                                    </m:dPr>
                                    <m:e>
                                      <m:r>
                                        <a:rPr lang="en-US" sz="1700" b="0" i="1">
                                          <a:latin typeface="Cambria Math" panose="02040503050406030204" pitchFamily="18" charset="0"/>
                                          <a:ea typeface="Cambria Math" panose="02040503050406030204" pitchFamily="18" charset="0"/>
                                        </a:rPr>
                                        <m:t>𝑥</m:t>
                                      </m:r>
                                    </m:e>
                                  </m:d>
                                </m:e>
                              </m:d>
                            </m:e>
                          </m:func>
                        </m:e>
                      </m:d>
                      <m:r>
                        <a:rPr lang="en-US" sz="1700" b="0" i="1">
                          <a:latin typeface="Cambria Math" panose="02040503050406030204" pitchFamily="18" charset="0"/>
                          <a:ea typeface="Cambria Math" panose="02040503050406030204" pitchFamily="18" charset="0"/>
                        </a:rPr>
                        <m:t>+</m:t>
                      </m:r>
                      <m:sSub>
                        <m:sSubPr>
                          <m:ctrlPr>
                            <a:rPr lang="en-US" sz="1700" b="0" i="1">
                              <a:latin typeface="Cambria Math" panose="02040503050406030204" pitchFamily="18" charset="0"/>
                              <a:ea typeface="Cambria Math" panose="02040503050406030204" pitchFamily="18" charset="0"/>
                            </a:rPr>
                          </m:ctrlPr>
                        </m:sSubPr>
                        <m:e>
                          <m:r>
                            <a:rPr lang="en-US" sz="1700" b="0" i="1">
                              <a:latin typeface="Cambria Math" panose="02040503050406030204" pitchFamily="18" charset="0"/>
                              <a:ea typeface="Cambria Math" panose="02040503050406030204" pitchFamily="18" charset="0"/>
                            </a:rPr>
                            <m:t>𝐸</m:t>
                          </m:r>
                        </m:e>
                        <m:sub>
                          <m:r>
                            <a:rPr lang="en-US" sz="1700" b="0" i="1">
                              <a:latin typeface="Cambria Math" panose="02040503050406030204" pitchFamily="18" charset="0"/>
                              <a:ea typeface="Cambria Math" panose="02040503050406030204" pitchFamily="18" charset="0"/>
                            </a:rPr>
                            <m:t>𝑧</m:t>
                          </m:r>
                        </m:sub>
                      </m:sSub>
                      <m:r>
                        <a:rPr lang="en-US" sz="1700" b="0" i="1">
                          <a:latin typeface="Cambria Math" panose="02040503050406030204" pitchFamily="18" charset="0"/>
                          <a:ea typeface="Cambria Math" panose="02040503050406030204" pitchFamily="18" charset="0"/>
                        </a:rPr>
                        <m:t>[</m:t>
                      </m:r>
                      <m:func>
                        <m:funcPr>
                          <m:ctrlPr>
                            <a:rPr lang="en-US" sz="1700" b="0" i="1">
                              <a:latin typeface="Cambria Math" panose="02040503050406030204" pitchFamily="18" charset="0"/>
                              <a:ea typeface="Cambria Math" panose="02040503050406030204" pitchFamily="18" charset="0"/>
                            </a:rPr>
                          </m:ctrlPr>
                        </m:funcPr>
                        <m:fName>
                          <m:r>
                            <a:rPr lang="en-US" sz="1700" b="0" i="1">
                              <a:latin typeface="Cambria Math" panose="02040503050406030204" pitchFamily="18" charset="0"/>
                              <a:ea typeface="Cambria Math" panose="02040503050406030204" pitchFamily="18" charset="0"/>
                            </a:rPr>
                            <m:t>𝑙𝑜𝑔</m:t>
                          </m:r>
                        </m:fName>
                        <m:e>
                          <m:d>
                            <m:dPr>
                              <m:ctrlPr>
                                <a:rPr lang="en-US" sz="1700" b="0" i="1">
                                  <a:latin typeface="Cambria Math" panose="02040503050406030204" pitchFamily="18" charset="0"/>
                                  <a:ea typeface="Cambria Math" panose="02040503050406030204" pitchFamily="18" charset="0"/>
                                </a:rPr>
                              </m:ctrlPr>
                            </m:dPr>
                            <m:e>
                              <m:r>
                                <a:rPr lang="en-US" sz="1700" b="0" i="1">
                                  <a:latin typeface="Cambria Math" panose="02040503050406030204" pitchFamily="18" charset="0"/>
                                  <a:ea typeface="Cambria Math" panose="02040503050406030204" pitchFamily="18" charset="0"/>
                                </a:rPr>
                                <m:t>1−</m:t>
                              </m:r>
                              <m:r>
                                <a:rPr lang="en-US" sz="1700" b="0" i="1">
                                  <a:latin typeface="Cambria Math" panose="02040503050406030204" pitchFamily="18" charset="0"/>
                                  <a:ea typeface="Cambria Math" panose="02040503050406030204" pitchFamily="18" charset="0"/>
                                </a:rPr>
                                <m:t>𝐷</m:t>
                              </m:r>
                              <m:d>
                                <m:dPr>
                                  <m:ctrlPr>
                                    <a:rPr lang="en-US" sz="1700" b="0" i="1">
                                      <a:latin typeface="Cambria Math" panose="02040503050406030204" pitchFamily="18" charset="0"/>
                                      <a:ea typeface="Cambria Math" panose="02040503050406030204" pitchFamily="18" charset="0"/>
                                    </a:rPr>
                                  </m:ctrlPr>
                                </m:dPr>
                                <m:e>
                                  <m:r>
                                    <a:rPr lang="en-US" sz="1700" b="0" i="1">
                                      <a:latin typeface="Cambria Math" panose="02040503050406030204" pitchFamily="18" charset="0"/>
                                      <a:ea typeface="Cambria Math" panose="02040503050406030204" pitchFamily="18" charset="0"/>
                                    </a:rPr>
                                    <m:t>𝐺</m:t>
                                  </m:r>
                                  <m:d>
                                    <m:dPr>
                                      <m:ctrlPr>
                                        <a:rPr lang="en-US" sz="1700" b="0" i="1">
                                          <a:latin typeface="Cambria Math" panose="02040503050406030204" pitchFamily="18" charset="0"/>
                                          <a:ea typeface="Cambria Math" panose="02040503050406030204" pitchFamily="18" charset="0"/>
                                        </a:rPr>
                                      </m:ctrlPr>
                                    </m:dPr>
                                    <m:e>
                                      <m:r>
                                        <a:rPr lang="en-US" sz="1700" b="0" i="1">
                                          <a:latin typeface="Cambria Math" panose="02040503050406030204" pitchFamily="18" charset="0"/>
                                          <a:ea typeface="Cambria Math" panose="02040503050406030204" pitchFamily="18" charset="0"/>
                                        </a:rPr>
                                        <m:t>𝑧</m:t>
                                      </m:r>
                                    </m:e>
                                  </m:d>
                                </m:e>
                              </m:d>
                            </m:e>
                          </m:d>
                        </m:e>
                      </m:func>
                      <m:r>
                        <a:rPr lang="en-US" sz="1700" b="0" i="1">
                          <a:latin typeface="Cambria Math" panose="02040503050406030204" pitchFamily="18" charset="0"/>
                          <a:ea typeface="Cambria Math" panose="02040503050406030204" pitchFamily="18" charset="0"/>
                        </a:rPr>
                        <m:t>]</m:t>
                      </m:r>
                    </m:oMath>
                  </m:oMathPara>
                </a14:m>
                <a:endParaRPr lang="en-US" sz="17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endParaRPr lang="en-US" sz="1700" dirty="0">
                  <a:latin typeface="Cambria Math" panose="02040503050406030204" pitchFamily="18" charset="0"/>
                  <a:ea typeface="Cambria Math" panose="02040503050406030204" pitchFamily="18" charset="0"/>
                </a:endParaRPr>
              </a:p>
              <a:p>
                <a:pPr algn="just"/>
                <a14:m>
                  <m:oMath xmlns:m="http://schemas.openxmlformats.org/officeDocument/2006/math">
                    <m:r>
                      <a:rPr lang="en-US" sz="1700" i="1" smtClean="0">
                        <a:solidFill>
                          <a:schemeClr val="bg1">
                            <a:lumMod val="50000"/>
                          </a:schemeClr>
                        </a:solidFill>
                        <a:latin typeface="Cambria Math" panose="02040503050406030204" pitchFamily="18" charset="0"/>
                        <a:ea typeface="Cambria Math" panose="02040503050406030204" pitchFamily="18" charset="0"/>
                      </a:rPr>
                      <m:t>𝐷</m:t>
                    </m:r>
                    <m:d>
                      <m:dPr>
                        <m:ctrlPr>
                          <a:rPr lang="en-US" sz="1700" i="1">
                            <a:solidFill>
                              <a:schemeClr val="bg1">
                                <a:lumMod val="50000"/>
                              </a:schemeClr>
                            </a:solidFill>
                            <a:latin typeface="Cambria Math" panose="02040503050406030204" pitchFamily="18" charset="0"/>
                            <a:ea typeface="Cambria Math" panose="02040503050406030204" pitchFamily="18" charset="0"/>
                          </a:rPr>
                        </m:ctrlPr>
                      </m:dPr>
                      <m:e>
                        <m:r>
                          <a:rPr lang="en-US" sz="1700" i="1">
                            <a:solidFill>
                              <a:schemeClr val="bg1">
                                <a:lumMod val="50000"/>
                              </a:schemeClr>
                            </a:solidFill>
                            <a:latin typeface="Cambria Math" panose="02040503050406030204" pitchFamily="18" charset="0"/>
                            <a:ea typeface="Cambria Math" panose="02040503050406030204" pitchFamily="18" charset="0"/>
                          </a:rPr>
                          <m:t>𝑥</m:t>
                        </m:r>
                      </m:e>
                    </m:d>
                    <m:r>
                      <a:rPr lang="en-US" sz="1700" i="1">
                        <a:solidFill>
                          <a:schemeClr val="bg1">
                            <a:lumMod val="50000"/>
                          </a:schemeClr>
                        </a:solidFill>
                        <a:latin typeface="Cambria Math" panose="02040503050406030204" pitchFamily="18" charset="0"/>
                        <a:ea typeface="Cambria Math" panose="02040503050406030204" pitchFamily="18" charset="0"/>
                      </a:rPr>
                      <m:t> </m:t>
                    </m:r>
                  </m:oMath>
                </a14:m>
                <a:r>
                  <a:rPr lang="en-US" sz="1700" dirty="0">
                    <a:latin typeface="Cambria Math" panose="02040503050406030204" pitchFamily="18" charset="0"/>
                    <a:ea typeface="Cambria Math" panose="02040503050406030204" pitchFamily="18" charset="0"/>
                  </a:rPr>
                  <a:t>is the discriminator's estimate of the probability that real data instance x is real.</a:t>
                </a:r>
              </a:p>
              <a:p>
                <a:pPr algn="just"/>
                <a14:m>
                  <m:oMath xmlns:m="http://schemas.openxmlformats.org/officeDocument/2006/math">
                    <m:sSub>
                      <m:sSubPr>
                        <m:ctrlPr>
                          <a:rPr lang="en-US" sz="1700" i="1" smtClean="0">
                            <a:solidFill>
                              <a:schemeClr val="bg1">
                                <a:lumMod val="50000"/>
                              </a:schemeClr>
                            </a:solidFill>
                            <a:latin typeface="Cambria Math" panose="02040503050406030204" pitchFamily="18" charset="0"/>
                            <a:ea typeface="Cambria Math" panose="02040503050406030204" pitchFamily="18" charset="0"/>
                          </a:rPr>
                        </m:ctrlPr>
                      </m:sSubPr>
                      <m:e>
                        <m:r>
                          <a:rPr lang="en-US" sz="1700" i="1">
                            <a:solidFill>
                              <a:schemeClr val="bg1">
                                <a:lumMod val="50000"/>
                              </a:schemeClr>
                            </a:solidFill>
                            <a:latin typeface="Cambria Math" panose="02040503050406030204" pitchFamily="18" charset="0"/>
                            <a:ea typeface="Cambria Math" panose="02040503050406030204" pitchFamily="18" charset="0"/>
                          </a:rPr>
                          <m:t>𝐸</m:t>
                        </m:r>
                      </m:e>
                      <m:sub>
                        <m:r>
                          <a:rPr lang="en-US" sz="1700" i="1">
                            <a:solidFill>
                              <a:schemeClr val="bg1">
                                <a:lumMod val="50000"/>
                              </a:schemeClr>
                            </a:solidFill>
                            <a:latin typeface="Cambria Math" panose="02040503050406030204" pitchFamily="18" charset="0"/>
                            <a:ea typeface="Cambria Math" panose="02040503050406030204" pitchFamily="18" charset="0"/>
                          </a:rPr>
                          <m:t>𝑥</m:t>
                        </m:r>
                      </m:sub>
                    </m:sSub>
                  </m:oMath>
                </a14:m>
                <a:r>
                  <a:rPr lang="en-US" sz="1700" dirty="0">
                    <a:solidFill>
                      <a:schemeClr val="bg1">
                        <a:lumMod val="50000"/>
                      </a:schemeClr>
                    </a:solidFill>
                    <a:latin typeface="Cambria Math" panose="02040503050406030204" pitchFamily="18" charset="0"/>
                    <a:ea typeface="Cambria Math" panose="02040503050406030204" pitchFamily="18" charset="0"/>
                  </a:rPr>
                  <a:t> </a:t>
                </a:r>
                <a:r>
                  <a:rPr lang="en-US" sz="1700" dirty="0">
                    <a:latin typeface="Cambria Math" panose="02040503050406030204" pitchFamily="18" charset="0"/>
                    <a:ea typeface="Cambria Math" panose="02040503050406030204" pitchFamily="18" charset="0"/>
                  </a:rPr>
                  <a:t>is the expected value over all real data instances.</a:t>
                </a:r>
              </a:p>
              <a:p>
                <a:pPr algn="just"/>
                <a14:m>
                  <m:oMath xmlns:m="http://schemas.openxmlformats.org/officeDocument/2006/math">
                    <m:r>
                      <a:rPr lang="en-US" sz="1700" i="1" smtClean="0">
                        <a:solidFill>
                          <a:schemeClr val="bg1">
                            <a:lumMod val="50000"/>
                          </a:schemeClr>
                        </a:solidFill>
                        <a:latin typeface="Cambria Math" panose="02040503050406030204" pitchFamily="18" charset="0"/>
                        <a:ea typeface="Cambria Math" panose="02040503050406030204" pitchFamily="18" charset="0"/>
                      </a:rPr>
                      <m:t>𝐺</m:t>
                    </m:r>
                    <m:d>
                      <m:dPr>
                        <m:ctrlPr>
                          <a:rPr lang="en-US" sz="1700" i="1">
                            <a:solidFill>
                              <a:schemeClr val="bg1">
                                <a:lumMod val="50000"/>
                              </a:schemeClr>
                            </a:solidFill>
                            <a:latin typeface="Cambria Math" panose="02040503050406030204" pitchFamily="18" charset="0"/>
                            <a:ea typeface="Cambria Math" panose="02040503050406030204" pitchFamily="18" charset="0"/>
                          </a:rPr>
                        </m:ctrlPr>
                      </m:dPr>
                      <m:e>
                        <m:r>
                          <a:rPr lang="en-US" sz="1700" i="1">
                            <a:solidFill>
                              <a:schemeClr val="bg1">
                                <a:lumMod val="50000"/>
                              </a:schemeClr>
                            </a:solidFill>
                            <a:latin typeface="Cambria Math" panose="02040503050406030204" pitchFamily="18" charset="0"/>
                            <a:ea typeface="Cambria Math" panose="02040503050406030204" pitchFamily="18" charset="0"/>
                          </a:rPr>
                          <m:t>𝑧</m:t>
                        </m:r>
                      </m:e>
                    </m:d>
                  </m:oMath>
                </a14:m>
                <a:r>
                  <a:rPr lang="en-US" sz="1700" dirty="0">
                    <a:latin typeface="Cambria Math" panose="02040503050406030204" pitchFamily="18" charset="0"/>
                    <a:ea typeface="Cambria Math" panose="02040503050406030204" pitchFamily="18" charset="0"/>
                  </a:rPr>
                  <a:t> is the generator's output when given input z.</a:t>
                </a:r>
              </a:p>
              <a:p>
                <a:pPr algn="just"/>
                <a14:m>
                  <m:oMath xmlns:m="http://schemas.openxmlformats.org/officeDocument/2006/math">
                    <m:r>
                      <a:rPr lang="en-US" sz="1700" i="1" smtClean="0">
                        <a:solidFill>
                          <a:schemeClr val="bg1">
                            <a:lumMod val="50000"/>
                          </a:schemeClr>
                        </a:solidFill>
                        <a:latin typeface="Cambria Math" panose="02040503050406030204" pitchFamily="18" charset="0"/>
                        <a:ea typeface="Cambria Math" panose="02040503050406030204" pitchFamily="18" charset="0"/>
                      </a:rPr>
                      <m:t>𝐷</m:t>
                    </m:r>
                    <m:d>
                      <m:dPr>
                        <m:ctrlPr>
                          <a:rPr lang="en-US" sz="1700" i="1">
                            <a:solidFill>
                              <a:schemeClr val="bg1">
                                <a:lumMod val="50000"/>
                              </a:schemeClr>
                            </a:solidFill>
                            <a:latin typeface="Cambria Math" panose="02040503050406030204" pitchFamily="18" charset="0"/>
                            <a:ea typeface="Cambria Math" panose="02040503050406030204" pitchFamily="18" charset="0"/>
                          </a:rPr>
                        </m:ctrlPr>
                      </m:dPr>
                      <m:e>
                        <m:r>
                          <a:rPr lang="en-US" sz="1700" i="1">
                            <a:solidFill>
                              <a:schemeClr val="bg1">
                                <a:lumMod val="50000"/>
                              </a:schemeClr>
                            </a:solidFill>
                            <a:latin typeface="Cambria Math" panose="02040503050406030204" pitchFamily="18" charset="0"/>
                            <a:ea typeface="Cambria Math" panose="02040503050406030204" pitchFamily="18" charset="0"/>
                          </a:rPr>
                          <m:t>𝐺</m:t>
                        </m:r>
                        <m:d>
                          <m:dPr>
                            <m:ctrlPr>
                              <a:rPr lang="en-US" sz="1700" i="1">
                                <a:solidFill>
                                  <a:schemeClr val="bg1">
                                    <a:lumMod val="50000"/>
                                  </a:schemeClr>
                                </a:solidFill>
                                <a:latin typeface="Cambria Math" panose="02040503050406030204" pitchFamily="18" charset="0"/>
                                <a:ea typeface="Cambria Math" panose="02040503050406030204" pitchFamily="18" charset="0"/>
                              </a:rPr>
                            </m:ctrlPr>
                          </m:dPr>
                          <m:e>
                            <m:r>
                              <a:rPr lang="en-US" sz="1700" i="1">
                                <a:solidFill>
                                  <a:schemeClr val="bg1">
                                    <a:lumMod val="50000"/>
                                  </a:schemeClr>
                                </a:solidFill>
                                <a:latin typeface="Cambria Math" panose="02040503050406030204" pitchFamily="18" charset="0"/>
                                <a:ea typeface="Cambria Math" panose="02040503050406030204" pitchFamily="18" charset="0"/>
                              </a:rPr>
                              <m:t>𝑧</m:t>
                            </m:r>
                          </m:e>
                        </m:d>
                      </m:e>
                    </m:d>
                  </m:oMath>
                </a14:m>
                <a:r>
                  <a:rPr lang="en-US" sz="1700" dirty="0">
                    <a:latin typeface="Cambria Math" panose="02040503050406030204" pitchFamily="18" charset="0"/>
                    <a:ea typeface="Cambria Math" panose="02040503050406030204" pitchFamily="18" charset="0"/>
                  </a:rPr>
                  <a:t> is the discriminator's estimate of the probability that a fake instance is real.</a:t>
                </a:r>
              </a:p>
              <a:p>
                <a:pPr algn="just"/>
                <a14:m>
                  <m:oMath xmlns:m="http://schemas.openxmlformats.org/officeDocument/2006/math">
                    <m:sSub>
                      <m:sSubPr>
                        <m:ctrlPr>
                          <a:rPr lang="en-US" sz="1700" i="1" smtClean="0">
                            <a:solidFill>
                              <a:schemeClr val="bg1">
                                <a:lumMod val="50000"/>
                              </a:schemeClr>
                            </a:solidFill>
                            <a:latin typeface="Cambria Math" panose="02040503050406030204" pitchFamily="18" charset="0"/>
                            <a:ea typeface="Cambria Math" panose="02040503050406030204" pitchFamily="18" charset="0"/>
                          </a:rPr>
                        </m:ctrlPr>
                      </m:sSubPr>
                      <m:e>
                        <m:r>
                          <a:rPr lang="en-US" sz="1700" i="1">
                            <a:solidFill>
                              <a:schemeClr val="bg1">
                                <a:lumMod val="50000"/>
                              </a:schemeClr>
                            </a:solidFill>
                            <a:latin typeface="Cambria Math" panose="02040503050406030204" pitchFamily="18" charset="0"/>
                            <a:ea typeface="Cambria Math" panose="02040503050406030204" pitchFamily="18" charset="0"/>
                          </a:rPr>
                          <m:t>𝐸</m:t>
                        </m:r>
                      </m:e>
                      <m:sub>
                        <m:r>
                          <a:rPr lang="en-US" sz="1700" i="1">
                            <a:solidFill>
                              <a:schemeClr val="bg1">
                                <a:lumMod val="50000"/>
                              </a:schemeClr>
                            </a:solidFill>
                            <a:latin typeface="Cambria Math" panose="02040503050406030204" pitchFamily="18" charset="0"/>
                            <a:ea typeface="Cambria Math" panose="02040503050406030204" pitchFamily="18" charset="0"/>
                          </a:rPr>
                          <m:t>𝑧</m:t>
                        </m:r>
                      </m:sub>
                    </m:sSub>
                  </m:oMath>
                </a14:m>
                <a:r>
                  <a:rPr lang="en-US" sz="1700" dirty="0">
                    <a:solidFill>
                      <a:schemeClr val="bg1">
                        <a:lumMod val="50000"/>
                      </a:schemeClr>
                    </a:solidFill>
                    <a:latin typeface="Cambria Math" panose="02040503050406030204" pitchFamily="18" charset="0"/>
                    <a:ea typeface="Cambria Math" panose="02040503050406030204" pitchFamily="18" charset="0"/>
                  </a:rPr>
                  <a:t> </a:t>
                </a:r>
                <a:r>
                  <a:rPr lang="en-US" sz="1700" dirty="0">
                    <a:latin typeface="Cambria Math" panose="02040503050406030204" pitchFamily="18" charset="0"/>
                    <a:ea typeface="Cambria Math" panose="02040503050406030204" pitchFamily="18" charset="0"/>
                  </a:rPr>
                  <a:t>is the expected value over all random inputs to the generator.</a:t>
                </a:r>
              </a:p>
              <a:p>
                <a:pPr marL="0" indent="0" algn="just">
                  <a:buNone/>
                </a:pPr>
                <a:endParaRPr lang="en-US" sz="1700" dirty="0">
                  <a:latin typeface="Cambria Math" panose="02040503050406030204" pitchFamily="18" charset="0"/>
                  <a:ea typeface="Cambria Math" panose="02040503050406030204" pitchFamily="18" charset="0"/>
                </a:endParaRPr>
              </a:p>
              <a:p>
                <a:pPr marL="0" indent="0" algn="just">
                  <a:buNone/>
                </a:pPr>
                <a:r>
                  <a:rPr lang="en-US" sz="1700" dirty="0">
                    <a:latin typeface="Cambria Math" panose="02040503050406030204" pitchFamily="18" charset="0"/>
                    <a:ea typeface="Cambria Math" panose="02040503050406030204" pitchFamily="18" charset="0"/>
                  </a:rPr>
                  <a:t>The generator can't directly affect the </a:t>
                </a:r>
                <a14:m>
                  <m:oMath xmlns:m="http://schemas.openxmlformats.org/officeDocument/2006/math">
                    <m:func>
                      <m:funcPr>
                        <m:ctrlPr>
                          <a:rPr lang="en-US" sz="1700" i="1" smtClean="0">
                            <a:solidFill>
                              <a:schemeClr val="bg1">
                                <a:lumMod val="50000"/>
                              </a:schemeClr>
                            </a:solidFill>
                            <a:latin typeface="Cambria Math" panose="02040503050406030204" pitchFamily="18" charset="0"/>
                            <a:ea typeface="Cambria Math" panose="02040503050406030204" pitchFamily="18" charset="0"/>
                          </a:rPr>
                        </m:ctrlPr>
                      </m:funcPr>
                      <m:fName>
                        <m:r>
                          <a:rPr lang="en-US" sz="1700" i="1">
                            <a:solidFill>
                              <a:schemeClr val="bg1">
                                <a:lumMod val="50000"/>
                              </a:schemeClr>
                            </a:solidFill>
                            <a:latin typeface="Cambria Math" panose="02040503050406030204" pitchFamily="18" charset="0"/>
                            <a:ea typeface="Cambria Math" panose="02040503050406030204" pitchFamily="18" charset="0"/>
                          </a:rPr>
                          <m:t>𝑙𝑜𝑔</m:t>
                        </m:r>
                      </m:fName>
                      <m:e>
                        <m:d>
                          <m:dPr>
                            <m:ctrlPr>
                              <a:rPr lang="en-US" sz="1700" i="1">
                                <a:solidFill>
                                  <a:schemeClr val="bg1">
                                    <a:lumMod val="50000"/>
                                  </a:schemeClr>
                                </a:solidFill>
                                <a:latin typeface="Cambria Math" panose="02040503050406030204" pitchFamily="18" charset="0"/>
                                <a:ea typeface="Cambria Math" panose="02040503050406030204" pitchFamily="18" charset="0"/>
                              </a:rPr>
                            </m:ctrlPr>
                          </m:dPr>
                          <m:e>
                            <m:r>
                              <a:rPr lang="en-US" sz="1700" i="1">
                                <a:solidFill>
                                  <a:schemeClr val="bg1">
                                    <a:lumMod val="50000"/>
                                  </a:schemeClr>
                                </a:solidFill>
                                <a:latin typeface="Cambria Math" panose="02040503050406030204" pitchFamily="18" charset="0"/>
                                <a:ea typeface="Cambria Math" panose="02040503050406030204" pitchFamily="18" charset="0"/>
                              </a:rPr>
                              <m:t>𝐷</m:t>
                            </m:r>
                            <m:d>
                              <m:dPr>
                                <m:ctrlPr>
                                  <a:rPr lang="en-US" sz="1700" i="1">
                                    <a:solidFill>
                                      <a:schemeClr val="bg1">
                                        <a:lumMod val="50000"/>
                                      </a:schemeClr>
                                    </a:solidFill>
                                    <a:latin typeface="Cambria Math" panose="02040503050406030204" pitchFamily="18" charset="0"/>
                                    <a:ea typeface="Cambria Math" panose="02040503050406030204" pitchFamily="18" charset="0"/>
                                  </a:rPr>
                                </m:ctrlPr>
                              </m:dPr>
                              <m:e>
                                <m:r>
                                  <a:rPr lang="en-US" sz="1700" i="1">
                                    <a:solidFill>
                                      <a:schemeClr val="bg1">
                                        <a:lumMod val="50000"/>
                                      </a:schemeClr>
                                    </a:solidFill>
                                    <a:latin typeface="Cambria Math" panose="02040503050406030204" pitchFamily="18" charset="0"/>
                                    <a:ea typeface="Cambria Math" panose="02040503050406030204" pitchFamily="18" charset="0"/>
                                  </a:rPr>
                                  <m:t>𝑥</m:t>
                                </m:r>
                              </m:e>
                            </m:d>
                          </m:e>
                        </m:d>
                      </m:e>
                    </m:func>
                  </m:oMath>
                </a14:m>
                <a:r>
                  <a:rPr lang="en-US" sz="1700" dirty="0">
                    <a:latin typeface="Cambria Math" panose="02040503050406030204" pitchFamily="18" charset="0"/>
                    <a:ea typeface="Cambria Math" panose="02040503050406030204" pitchFamily="18" charset="0"/>
                  </a:rPr>
                  <a:t> term in the function, so, for the generator, minimizing the loss is equivalent to minimizing </a:t>
                </a:r>
                <a14:m>
                  <m:oMath xmlns:m="http://schemas.openxmlformats.org/officeDocument/2006/math">
                    <m:func>
                      <m:funcPr>
                        <m:ctrlPr>
                          <a:rPr lang="en-US" sz="1700" i="1">
                            <a:latin typeface="Cambria Math" panose="02040503050406030204" pitchFamily="18" charset="0"/>
                            <a:ea typeface="Cambria Math" panose="02040503050406030204" pitchFamily="18" charset="0"/>
                          </a:rPr>
                        </m:ctrlPr>
                      </m:funcPr>
                      <m:fName>
                        <m:r>
                          <a:rPr lang="en-US" sz="1700" i="1">
                            <a:latin typeface="Cambria Math" panose="02040503050406030204" pitchFamily="18" charset="0"/>
                            <a:ea typeface="Cambria Math" panose="02040503050406030204" pitchFamily="18" charset="0"/>
                          </a:rPr>
                          <m:t>𝑙𝑜𝑔</m:t>
                        </m:r>
                      </m:fName>
                      <m:e>
                        <m:d>
                          <m:dPr>
                            <m:ctrlPr>
                              <a:rPr lang="en-US" sz="1700" i="1" smtClean="0">
                                <a:solidFill>
                                  <a:schemeClr val="bg1">
                                    <a:lumMod val="50000"/>
                                  </a:schemeClr>
                                </a:solidFill>
                                <a:latin typeface="Cambria Math" panose="02040503050406030204" pitchFamily="18" charset="0"/>
                                <a:ea typeface="Cambria Math" panose="02040503050406030204" pitchFamily="18" charset="0"/>
                              </a:rPr>
                            </m:ctrlPr>
                          </m:dPr>
                          <m:e>
                            <m:r>
                              <a:rPr lang="en-US" sz="1700" i="1">
                                <a:solidFill>
                                  <a:schemeClr val="bg1">
                                    <a:lumMod val="50000"/>
                                  </a:schemeClr>
                                </a:solidFill>
                                <a:latin typeface="Cambria Math" panose="02040503050406030204" pitchFamily="18" charset="0"/>
                                <a:ea typeface="Cambria Math" panose="02040503050406030204" pitchFamily="18" charset="0"/>
                              </a:rPr>
                              <m:t>1−</m:t>
                            </m:r>
                            <m:r>
                              <a:rPr lang="en-US" sz="1700" i="1">
                                <a:solidFill>
                                  <a:schemeClr val="bg1">
                                    <a:lumMod val="50000"/>
                                  </a:schemeClr>
                                </a:solidFill>
                                <a:latin typeface="Cambria Math" panose="02040503050406030204" pitchFamily="18" charset="0"/>
                                <a:ea typeface="Cambria Math" panose="02040503050406030204" pitchFamily="18" charset="0"/>
                              </a:rPr>
                              <m:t>𝐷</m:t>
                            </m:r>
                            <m:d>
                              <m:dPr>
                                <m:ctrlPr>
                                  <a:rPr lang="en-US" sz="1700" i="1">
                                    <a:solidFill>
                                      <a:schemeClr val="bg1">
                                        <a:lumMod val="50000"/>
                                      </a:schemeClr>
                                    </a:solidFill>
                                    <a:latin typeface="Cambria Math" panose="02040503050406030204" pitchFamily="18" charset="0"/>
                                    <a:ea typeface="Cambria Math" panose="02040503050406030204" pitchFamily="18" charset="0"/>
                                  </a:rPr>
                                </m:ctrlPr>
                              </m:dPr>
                              <m:e>
                                <m:r>
                                  <a:rPr lang="en-US" sz="1700" i="1">
                                    <a:solidFill>
                                      <a:schemeClr val="bg1">
                                        <a:lumMod val="50000"/>
                                      </a:schemeClr>
                                    </a:solidFill>
                                    <a:latin typeface="Cambria Math" panose="02040503050406030204" pitchFamily="18" charset="0"/>
                                    <a:ea typeface="Cambria Math" panose="02040503050406030204" pitchFamily="18" charset="0"/>
                                  </a:rPr>
                                  <m:t>𝐺</m:t>
                                </m:r>
                                <m:d>
                                  <m:dPr>
                                    <m:ctrlPr>
                                      <a:rPr lang="en-US" sz="1700" i="1">
                                        <a:solidFill>
                                          <a:schemeClr val="bg1">
                                            <a:lumMod val="50000"/>
                                          </a:schemeClr>
                                        </a:solidFill>
                                        <a:latin typeface="Cambria Math" panose="02040503050406030204" pitchFamily="18" charset="0"/>
                                        <a:ea typeface="Cambria Math" panose="02040503050406030204" pitchFamily="18" charset="0"/>
                                      </a:rPr>
                                    </m:ctrlPr>
                                  </m:dPr>
                                  <m:e>
                                    <m:r>
                                      <a:rPr lang="en-US" sz="1700" i="1">
                                        <a:solidFill>
                                          <a:schemeClr val="bg1">
                                            <a:lumMod val="50000"/>
                                          </a:schemeClr>
                                        </a:solidFill>
                                        <a:latin typeface="Cambria Math" panose="02040503050406030204" pitchFamily="18" charset="0"/>
                                        <a:ea typeface="Cambria Math" panose="02040503050406030204" pitchFamily="18" charset="0"/>
                                      </a:rPr>
                                      <m:t>𝑧</m:t>
                                    </m:r>
                                  </m:e>
                                </m:d>
                              </m:e>
                            </m:d>
                          </m:e>
                        </m:d>
                      </m:e>
                    </m:func>
                  </m:oMath>
                </a14:m>
                <a:r>
                  <a:rPr lang="en-US" sz="1700" dirty="0">
                    <a:latin typeface="Cambria Math" panose="02040503050406030204" pitchFamily="18" charset="0"/>
                    <a:ea typeface="Cambria Math" panose="02040503050406030204" pitchFamily="18" charset="0"/>
                  </a:rPr>
                  <a:t>.</a:t>
                </a:r>
              </a:p>
            </p:txBody>
          </p:sp>
        </mc:Choice>
        <mc:Fallback xmlns="">
          <p:sp>
            <p:nvSpPr>
              <p:cNvPr id="3" name="Content Placeholder 2">
                <a:extLst>
                  <a:ext uri="{FF2B5EF4-FFF2-40B4-BE49-F238E27FC236}">
                    <a16:creationId xmlns:a16="http://schemas.microsoft.com/office/drawing/2014/main" id="{25DA9DE8-A08B-4B31-BE6C-65AD26DC1D05}"/>
                  </a:ext>
                </a:extLst>
              </p:cNvPr>
              <p:cNvSpPr>
                <a:spLocks noGrp="1" noRot="1" noChangeAspect="1" noMove="1" noResize="1" noEditPoints="1" noAdjustHandles="1" noChangeArrowheads="1" noChangeShapeType="1" noTextEdit="1"/>
              </p:cNvSpPr>
              <p:nvPr>
                <p:ph idx="1"/>
              </p:nvPr>
            </p:nvSpPr>
            <p:spPr>
              <a:xfrm>
                <a:off x="373559" y="1607342"/>
                <a:ext cx="8292548" cy="4786313"/>
              </a:xfrm>
              <a:blipFill>
                <a:blip r:embed="rId2"/>
                <a:stretch>
                  <a:fillRect l="-441" r="-441"/>
                </a:stretch>
              </a:blipFill>
            </p:spPr>
            <p:txBody>
              <a:bodyPr/>
              <a:lstStyle/>
              <a:p>
                <a:r>
                  <a:rPr lang="en-US">
                    <a:noFill/>
                  </a:rPr>
                  <a:t> </a:t>
                </a:r>
              </a:p>
            </p:txBody>
          </p:sp>
        </mc:Fallback>
      </mc:AlternateContent>
      <p:sp>
        <p:nvSpPr>
          <p:cNvPr id="13"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wnward trend">
            <a:extLst>
              <a:ext uri="{FF2B5EF4-FFF2-40B4-BE49-F238E27FC236}">
                <a16:creationId xmlns:a16="http://schemas.microsoft.com/office/drawing/2014/main" id="{EFD82626-16C8-42A7-B4D6-339D27909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7582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E22A-5317-43C5-8BE5-5B569D4BDC80}"/>
              </a:ext>
            </a:extLst>
          </p:cNvPr>
          <p:cNvSpPr>
            <a:spLocks noGrp="1"/>
          </p:cNvSpPr>
          <p:nvPr>
            <p:ph type="title"/>
          </p:nvPr>
        </p:nvSpPr>
        <p:spPr>
          <a:xfrm>
            <a:off x="1" y="0"/>
            <a:ext cx="5609220" cy="890610"/>
          </a:xfrm>
        </p:spPr>
        <p:txBody>
          <a:bodyPr>
            <a:normAutofit/>
          </a:bodyPr>
          <a:lstStyle/>
          <a:p>
            <a:r>
              <a:rPr lang="en-US" sz="3000" dirty="0" err="1">
                <a:latin typeface="Times New Roman" panose="02020603050405020304" pitchFamily="18" charset="0"/>
                <a:cs typeface="Times New Roman" panose="02020603050405020304" pitchFamily="18" charset="0"/>
              </a:rPr>
              <a:t>StyleGAN</a:t>
            </a:r>
            <a:r>
              <a:rPr lang="en-US" sz="3000" dirty="0">
                <a:latin typeface="Times New Roman" panose="02020603050405020304" pitchFamily="18" charset="0"/>
                <a:cs typeface="Times New Roman" panose="02020603050405020304" pitchFamily="18" charset="0"/>
              </a:rPr>
              <a:t> – Style-based Generator</a:t>
            </a:r>
          </a:p>
        </p:txBody>
      </p:sp>
      <p:sp>
        <p:nvSpPr>
          <p:cNvPr id="3" name="Content Placeholder 2">
            <a:extLst>
              <a:ext uri="{FF2B5EF4-FFF2-40B4-BE49-F238E27FC236}">
                <a16:creationId xmlns:a16="http://schemas.microsoft.com/office/drawing/2014/main" id="{3FC89370-165E-40C8-B5B2-940AD36B88CD}"/>
              </a:ext>
            </a:extLst>
          </p:cNvPr>
          <p:cNvSpPr>
            <a:spLocks noGrp="1"/>
          </p:cNvSpPr>
          <p:nvPr>
            <p:ph idx="1"/>
          </p:nvPr>
        </p:nvSpPr>
        <p:spPr>
          <a:xfrm>
            <a:off x="116556" y="890610"/>
            <a:ext cx="6382544" cy="5840277"/>
          </a:xfrm>
        </p:spPr>
        <p:txBody>
          <a:bodyPr anchor="t">
            <a:noAutofit/>
          </a:bodyPr>
          <a:lstStyle/>
          <a:p>
            <a:pPr marL="0" indent="0" algn="just">
              <a:buNone/>
            </a:pPr>
            <a:r>
              <a:rPr lang="en-US" sz="1700" i="1" dirty="0">
                <a:latin typeface="Times New Roman" panose="02020603050405020304" pitchFamily="18" charset="0"/>
                <a:cs typeface="Times New Roman" panose="02020603050405020304" pitchFamily="18" charset="0"/>
              </a:rPr>
              <a:t>However, it was noticed that traditional GANs do not perform well on anime images because bias present in CNNs that real images work because they provide a degree of texture which is absent in anime images. However, Katherine L. Hermann in [7] explained that CNNs are capable of learning of focus on shape instead of texture, however, traditional GANs are not complex enough to incorporate it. Hence, we’ve decided to </a:t>
            </a:r>
            <a:r>
              <a:rPr lang="en-US" sz="1700" i="1" dirty="0" err="1">
                <a:latin typeface="Times New Roman" panose="02020603050405020304" pitchFamily="18" charset="0"/>
                <a:cs typeface="Times New Roman" panose="02020603050405020304" pitchFamily="18" charset="0"/>
              </a:rPr>
              <a:t>StyleGAN</a:t>
            </a:r>
            <a:r>
              <a:rPr lang="en-US" sz="1700" i="1" dirty="0">
                <a:latin typeface="Times New Roman" panose="02020603050405020304" pitchFamily="18" charset="0"/>
                <a:cs typeface="Times New Roman" panose="02020603050405020304" pitchFamily="18" charset="0"/>
              </a:rPr>
              <a:t> [6], which is an advance variant of traditional GAN.</a:t>
            </a:r>
          </a:p>
          <a:p>
            <a:pPr marL="0" indent="0" algn="just">
              <a:buNone/>
            </a:pPr>
            <a:r>
              <a:rPr lang="en-US" sz="1700" dirty="0" err="1">
                <a:latin typeface="Times New Roman" panose="02020603050405020304" pitchFamily="18" charset="0"/>
                <a:cs typeface="Times New Roman" panose="02020603050405020304" pitchFamily="18" charset="0"/>
              </a:rPr>
              <a:t>StyleGAN</a:t>
            </a:r>
            <a:r>
              <a:rPr lang="en-US" sz="1700" dirty="0">
                <a:latin typeface="Times New Roman" panose="02020603050405020304" pitchFamily="18" charset="0"/>
                <a:cs typeface="Times New Roman" panose="02020603050405020304" pitchFamily="18" charset="0"/>
              </a:rPr>
              <a:t> was released by Nvidia in December 2018. Nvidia proposed a generator that begins from an arbitrary learned constant, and modifies the style of the image, at each convolutional layer, thus allowing the control the strength of different features of image. The new architecture allows unsupervised separation of various high-level attributes texture vs linear art; however, Nvidia does not propose to modify any attribute of the discriminator in any way.</a:t>
            </a:r>
          </a:p>
          <a:p>
            <a:pPr marL="0" indent="0" algn="just">
              <a:buNone/>
            </a:pPr>
            <a:r>
              <a:rPr lang="en-US" sz="1700" dirty="0">
                <a:latin typeface="Times New Roman" panose="02020603050405020304" pitchFamily="18" charset="0"/>
                <a:cs typeface="Times New Roman" panose="02020603050405020304" pitchFamily="18" charset="0"/>
              </a:rPr>
              <a:t>Unlike the traditional </a:t>
            </a:r>
            <a:r>
              <a:rPr lang="en-US" sz="1700">
                <a:latin typeface="Times New Roman" panose="02020603050405020304" pitchFamily="18" charset="0"/>
                <a:cs typeface="Times New Roman" panose="02020603050405020304" pitchFamily="18" charset="0"/>
              </a:rPr>
              <a:t>GAN, </a:t>
            </a:r>
            <a:r>
              <a:rPr lang="en-US" sz="1700" dirty="0">
                <a:latin typeface="Times New Roman" panose="02020603050405020304" pitchFamily="18" charset="0"/>
                <a:cs typeface="Times New Roman" panose="02020603050405020304" pitchFamily="18" charset="0"/>
              </a:rPr>
              <a:t>a random input is not provided, instead an arbitrary learned constant is introduced. Given a latent code z in the input latent space Z, a non-linear mapping network f: Z → W first produces w ∈ W as shown in left side of the figure.</a:t>
            </a:r>
          </a:p>
          <a:p>
            <a:pPr marL="0" indent="0" algn="just">
              <a:buNone/>
            </a:pPr>
            <a:r>
              <a:rPr lang="en-US" sz="1700" dirty="0">
                <a:latin typeface="Times New Roman" panose="02020603050405020304" pitchFamily="18" charset="0"/>
                <a:cs typeface="Times New Roman" panose="02020603050405020304" pitchFamily="18" charset="0"/>
              </a:rPr>
              <a:t>In the above image, Nvidia demonstrated by mapping the input to a latent space W, which controls the generator by adaptive instance normalization (</a:t>
            </a:r>
            <a:r>
              <a:rPr lang="en-US" sz="1700" dirty="0" err="1">
                <a:latin typeface="Times New Roman" panose="02020603050405020304" pitchFamily="18" charset="0"/>
                <a:cs typeface="Times New Roman" panose="02020603050405020304" pitchFamily="18" charset="0"/>
              </a:rPr>
              <a:t>AdaIN</a:t>
            </a:r>
            <a:r>
              <a:rPr lang="en-US" sz="1700" dirty="0">
                <a:latin typeface="Times New Roman" panose="02020603050405020304" pitchFamily="18" charset="0"/>
                <a:cs typeface="Times New Roman" panose="02020603050405020304" pitchFamily="18" charset="0"/>
              </a:rPr>
              <a:t>) at every convolutional layer. In the figure, </a:t>
            </a:r>
            <a:r>
              <a:rPr lang="en-US" sz="1700" i="1" dirty="0">
                <a:latin typeface="Times New Roman" panose="02020603050405020304" pitchFamily="18" charset="0"/>
                <a:cs typeface="Times New Roman" panose="02020603050405020304" pitchFamily="18" charset="0"/>
              </a:rPr>
              <a:t>A</a:t>
            </a:r>
            <a:r>
              <a:rPr lang="en-US" sz="1700" dirty="0">
                <a:latin typeface="Times New Roman" panose="02020603050405020304" pitchFamily="18" charset="0"/>
                <a:cs typeface="Times New Roman" panose="02020603050405020304" pitchFamily="18" charset="0"/>
              </a:rPr>
              <a:t> is the learned affirm transform, while B is the noise input.</a:t>
            </a:r>
          </a:p>
        </p:txBody>
      </p:sp>
      <p:sp>
        <p:nvSpPr>
          <p:cNvPr id="29" name="Freeform: Shape 2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6">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0557DFD-5CBA-4252-B85E-CCE5F9C82BF8}"/>
              </a:ext>
            </a:extLst>
          </p:cNvPr>
          <p:cNvPicPr>
            <a:picLocks noChangeAspect="1"/>
          </p:cNvPicPr>
          <p:nvPr/>
        </p:nvPicPr>
        <p:blipFill rotWithShape="1">
          <a:blip r:embed="rId2"/>
          <a:srcRect l="3725" r="665"/>
          <a:stretch/>
        </p:blipFill>
        <p:spPr>
          <a:xfrm>
            <a:off x="7871791" y="623916"/>
            <a:ext cx="3614734" cy="4236087"/>
          </a:xfrm>
          <a:prstGeom prst="rect">
            <a:avLst/>
          </a:prstGeom>
        </p:spPr>
      </p:pic>
    </p:spTree>
    <p:extLst>
      <p:ext uri="{BB962C8B-B14F-4D97-AF65-F5344CB8AC3E}">
        <p14:creationId xmlns:p14="http://schemas.microsoft.com/office/powerpoint/2010/main" val="196088397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BDD4-7EC2-4B19-B91B-F60C7276A1BC}"/>
              </a:ext>
            </a:extLst>
          </p:cNvPr>
          <p:cNvSpPr>
            <a:spLocks noGrp="1"/>
          </p:cNvSpPr>
          <p:nvPr>
            <p:ph type="title"/>
          </p:nvPr>
        </p:nvSpPr>
        <p:spPr>
          <a:xfrm>
            <a:off x="279178" y="198940"/>
            <a:ext cx="5207222" cy="501148"/>
          </a:xfrm>
        </p:spPr>
        <p:txBody>
          <a:bodyPr>
            <a:normAutofit fontScale="90000"/>
          </a:bodyPr>
          <a:lstStyle/>
          <a:p>
            <a:r>
              <a:rPr lang="en-US" sz="3000" dirty="0">
                <a:latin typeface="Times New Roman" panose="02020603050405020304" pitchFamily="18" charset="0"/>
                <a:cs typeface="Times New Roman" panose="02020603050405020304" pitchFamily="18" charset="0"/>
              </a:rPr>
              <a:t>Properties of Style-based Generator</a:t>
            </a:r>
          </a:p>
        </p:txBody>
      </p:sp>
      <p:sp>
        <p:nvSpPr>
          <p:cNvPr id="3" name="Content Placeholder 2">
            <a:extLst>
              <a:ext uri="{FF2B5EF4-FFF2-40B4-BE49-F238E27FC236}">
                <a16:creationId xmlns:a16="http://schemas.microsoft.com/office/drawing/2014/main" id="{3A69C25E-8B95-4CF1-B681-7C5016A6F038}"/>
              </a:ext>
            </a:extLst>
          </p:cNvPr>
          <p:cNvSpPr>
            <a:spLocks noGrp="1"/>
          </p:cNvSpPr>
          <p:nvPr>
            <p:ph idx="1"/>
          </p:nvPr>
        </p:nvSpPr>
        <p:spPr>
          <a:xfrm>
            <a:off x="279178" y="758350"/>
            <a:ext cx="9553935" cy="1316987"/>
          </a:xfrm>
        </p:spPr>
        <p:txBody>
          <a:bodyPr anchor="ctr">
            <a:normAutofit lnSpcReduction="10000"/>
          </a:bodyPr>
          <a:lstStyle/>
          <a:p>
            <a:pPr marL="0" indent="0" algn="just">
              <a:buNone/>
            </a:pPr>
            <a:r>
              <a:rPr lang="en-US" sz="1800" b="1" dirty="0">
                <a:latin typeface="Times New Roman" panose="02020603050405020304" pitchFamily="18" charset="0"/>
                <a:cs typeface="Times New Roman" panose="02020603050405020304" pitchFamily="18" charset="0"/>
              </a:rPr>
              <a:t>Style Mixing</a:t>
            </a:r>
          </a:p>
          <a:p>
            <a:pPr marL="457200" lvl="1" indent="0" algn="just">
              <a:buNone/>
            </a:pP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StyleGAN</a:t>
            </a:r>
            <a:r>
              <a:rPr lang="en-US" sz="1800" dirty="0">
                <a:latin typeface="Times New Roman" panose="02020603050405020304" pitchFamily="18" charset="0"/>
                <a:cs typeface="Times New Roman" panose="02020603050405020304" pitchFamily="18" charset="0"/>
              </a:rPr>
              <a:t> generator uses the latent space in each level of the network, which might cause the network to learn that levels are correlated. To reduce the correlation, the model randomly selects two input arbitrary constants instead of one and generates the intermediate vector w for them. One such example is shown below with psi = 1.</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36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BA84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87232E-72B7-49AE-ABDA-AA0A20F643CB}"/>
              </a:ext>
            </a:extLst>
          </p:cNvPr>
          <p:cNvPicPr>
            <a:picLocks noChangeAspect="1"/>
          </p:cNvPicPr>
          <p:nvPr/>
        </p:nvPicPr>
        <p:blipFill rotWithShape="1">
          <a:blip r:embed="rId2">
            <a:alphaModFix/>
          </a:blip>
          <a:srcRect l="1339" t="32403" r="-265" b="34765"/>
          <a:stretch/>
        </p:blipFill>
        <p:spPr>
          <a:xfrm>
            <a:off x="2178071" y="2141031"/>
            <a:ext cx="5371836" cy="1791788"/>
          </a:xfrm>
          <a:prstGeom prst="rect">
            <a:avLst/>
          </a:prstGeom>
          <a:effectLst>
            <a:softEdge rad="0"/>
          </a:effectLst>
        </p:spPr>
      </p:pic>
      <p:sp>
        <p:nvSpPr>
          <p:cNvPr id="7" name="Content Placeholder 2">
            <a:extLst>
              <a:ext uri="{FF2B5EF4-FFF2-40B4-BE49-F238E27FC236}">
                <a16:creationId xmlns:a16="http://schemas.microsoft.com/office/drawing/2014/main" id="{3EEF7519-D026-457C-85BA-17D45A0236F2}"/>
              </a:ext>
            </a:extLst>
          </p:cNvPr>
          <p:cNvSpPr txBox="1">
            <a:spLocks/>
          </p:cNvSpPr>
          <p:nvPr/>
        </p:nvSpPr>
        <p:spPr>
          <a:xfrm>
            <a:off x="87022" y="3998513"/>
            <a:ext cx="9553935" cy="102406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Stochastic Variations</a:t>
            </a:r>
          </a:p>
          <a:p>
            <a:pPr marL="457200" lvl="1" indent="0" algn="just">
              <a:buNone/>
            </a:pPr>
            <a:r>
              <a:rPr lang="en-US" sz="1800" dirty="0">
                <a:latin typeface="Times New Roman" panose="02020603050405020304" pitchFamily="18" charset="0"/>
                <a:cs typeface="Times New Roman" panose="02020603050405020304" pitchFamily="18" charset="0"/>
              </a:rPr>
              <a:t>Various stochastic features like freckles, hairstyle, etc. may prove to be computationally expensive, these issues can be solved by introducing noise after every convolutional layer.</a:t>
            </a:r>
          </a:p>
        </p:txBody>
      </p:sp>
      <p:sp>
        <p:nvSpPr>
          <p:cNvPr id="8" name="Content Placeholder 2">
            <a:extLst>
              <a:ext uri="{FF2B5EF4-FFF2-40B4-BE49-F238E27FC236}">
                <a16:creationId xmlns:a16="http://schemas.microsoft.com/office/drawing/2014/main" id="{45495965-7F07-4304-B0B5-48A1A49574D8}"/>
              </a:ext>
            </a:extLst>
          </p:cNvPr>
          <p:cNvSpPr txBox="1">
            <a:spLocks/>
          </p:cNvSpPr>
          <p:nvPr/>
        </p:nvSpPr>
        <p:spPr>
          <a:xfrm>
            <a:off x="87022" y="5288861"/>
            <a:ext cx="9553935" cy="134369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Manipulation of Global Effects</a:t>
            </a:r>
          </a:p>
          <a:p>
            <a:pPr marL="457200" lvl="1" indent="0" algn="just">
              <a:buNone/>
            </a:pPr>
            <a:r>
              <a:rPr lang="en-US" sz="1800" dirty="0">
                <a:latin typeface="Times New Roman" panose="02020603050405020304" pitchFamily="18" charset="0"/>
                <a:cs typeface="Times New Roman" panose="02020603050405020304" pitchFamily="18" charset="0"/>
              </a:rPr>
              <a:t>Now, we have established the fact the introducing noise only affects stochastic attributes, while any changes to style affect global effects, such as change in pose or lighting.</a:t>
            </a:r>
          </a:p>
          <a:p>
            <a:pPr marL="457200" lvl="1" indent="0" algn="just">
              <a:buNone/>
            </a:pPr>
            <a:r>
              <a:rPr lang="en-US" sz="1800" dirty="0">
                <a:latin typeface="Times New Roman" panose="02020603050405020304" pitchFamily="18" charset="0"/>
                <a:cs typeface="Times New Roman" panose="02020603050405020304" pitchFamily="18" charset="0"/>
              </a:rPr>
              <a:t>This thesis has been supported by style transfer-literature [8] where it has been concluded that since feature maps and scaled and biased, the style affects the entire image in the style-based generator. Hence, global effects can be controlled.</a:t>
            </a:r>
          </a:p>
        </p:txBody>
      </p:sp>
      <p:pic>
        <p:nvPicPr>
          <p:cNvPr id="10" name="Graphic 9" descr="Gears">
            <a:extLst>
              <a:ext uri="{FF2B5EF4-FFF2-40B4-BE49-F238E27FC236}">
                <a16:creationId xmlns:a16="http://schemas.microsoft.com/office/drawing/2014/main" id="{705B45F0-0D95-497B-8693-7C732E388A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4341" y="2642343"/>
            <a:ext cx="1573311" cy="1573311"/>
          </a:xfrm>
          <a:prstGeom prst="rect">
            <a:avLst/>
          </a:prstGeom>
        </p:spPr>
      </p:pic>
    </p:spTree>
    <p:extLst>
      <p:ext uri="{BB962C8B-B14F-4D97-AF65-F5344CB8AC3E}">
        <p14:creationId xmlns:p14="http://schemas.microsoft.com/office/powerpoint/2010/main" val="1783186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DD22-A7B1-45B6-BDC1-C2E92C43A348}"/>
              </a:ext>
            </a:extLst>
          </p:cNvPr>
          <p:cNvSpPr>
            <a:spLocks noGrp="1"/>
          </p:cNvSpPr>
          <p:nvPr>
            <p:ph type="title"/>
          </p:nvPr>
        </p:nvSpPr>
        <p:spPr>
          <a:xfrm>
            <a:off x="838199" y="185737"/>
            <a:ext cx="6278218" cy="530950"/>
          </a:xfrm>
        </p:spPr>
        <p:txBody>
          <a:bodyPr>
            <a:normAutofit fontScale="90000"/>
          </a:bodyPr>
          <a:lstStyle/>
          <a:p>
            <a:r>
              <a:rPr lang="en-US" sz="5400" dirty="0">
                <a:latin typeface="Times New Roman" panose="02020603050405020304" pitchFamily="18" charset="0"/>
                <a:cs typeface="Times New Roman" panose="02020603050405020304" pitchFamily="18" charset="0"/>
              </a:rPr>
              <a:t>Performance Evaluation</a:t>
            </a:r>
          </a:p>
        </p:txBody>
      </p:sp>
      <p:sp>
        <p:nvSpPr>
          <p:cNvPr id="71" name="Rectangle 70">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8" name="Graphic 67" descr="Maximize">
            <a:extLst>
              <a:ext uri="{FF2B5EF4-FFF2-40B4-BE49-F238E27FC236}">
                <a16:creationId xmlns:a16="http://schemas.microsoft.com/office/drawing/2014/main" id="{08130142-080C-471E-AA4E-6B6B668B33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250" y="185737"/>
            <a:ext cx="530949" cy="530949"/>
          </a:xfrm>
          <a:prstGeom prst="rect">
            <a:avLst/>
          </a:prstGeom>
        </p:spPr>
      </p:pic>
      <p:sp>
        <p:nvSpPr>
          <p:cNvPr id="3" name="Content Placeholder 2">
            <a:extLst>
              <a:ext uri="{FF2B5EF4-FFF2-40B4-BE49-F238E27FC236}">
                <a16:creationId xmlns:a16="http://schemas.microsoft.com/office/drawing/2014/main" id="{EBEB0858-6146-4F92-8AFE-474EAFD9D4E3}"/>
              </a:ext>
            </a:extLst>
          </p:cNvPr>
          <p:cNvSpPr>
            <a:spLocks noGrp="1"/>
          </p:cNvSpPr>
          <p:nvPr>
            <p:ph idx="1"/>
          </p:nvPr>
        </p:nvSpPr>
        <p:spPr>
          <a:xfrm>
            <a:off x="307250" y="937729"/>
            <a:ext cx="11712472" cy="5562255"/>
          </a:xfrm>
        </p:spPr>
        <p:txBody>
          <a:bodyPr>
            <a:noAutofit/>
          </a:bodyPr>
          <a:lstStyle/>
          <a:p>
            <a:pPr marL="0" indent="0" algn="just">
              <a:buNone/>
            </a:pPr>
            <a:r>
              <a:rPr lang="en-US" sz="1700" dirty="0">
                <a:latin typeface="Times New Roman" panose="02020603050405020304" pitchFamily="18" charset="0"/>
                <a:cs typeface="Times New Roman" panose="02020603050405020304" pitchFamily="18" charset="0"/>
              </a:rPr>
              <a:t>Since this is a problem based on unsupervised learning, there exists no universally-accepted or objective method to evaluate the performance of our model. However, there are a few common methods that are generally used to determine the performance in a relative manner, which is why we decided multiple metrics to evaluate our model, some of which are given as follows.</a:t>
            </a:r>
          </a:p>
          <a:p>
            <a:pPr marL="0" indent="0" algn="just">
              <a:buNone/>
            </a:pPr>
            <a:r>
              <a:rPr lang="en-US" sz="1700" b="1" dirty="0">
                <a:latin typeface="Times New Roman" panose="02020603050405020304" pitchFamily="18" charset="0"/>
                <a:cs typeface="Times New Roman" panose="02020603050405020304" pitchFamily="18" charset="0"/>
              </a:rPr>
              <a:t>Inception Score</a:t>
            </a:r>
          </a:p>
          <a:p>
            <a:pPr marL="457200" lvl="1" indent="0" algn="just">
              <a:buNone/>
            </a:pPr>
            <a:r>
              <a:rPr lang="en-US" sz="1700" dirty="0">
                <a:latin typeface="Times New Roman" panose="02020603050405020304" pitchFamily="18" charset="0"/>
                <a:cs typeface="Times New Roman" panose="02020603050405020304" pitchFamily="18" charset="0"/>
              </a:rPr>
              <a:t>It takes a list of images and returns a single floating point number, the score. The score is a measure of how the output is related to the training data. In the words of its authors, “we find [the IS] to correlate well with human evaluation [of image quality]”. It is an automatic alternative to having humans grade the quality of images.</a:t>
            </a:r>
          </a:p>
          <a:p>
            <a:pPr marL="457200" lvl="1" indent="0" algn="just">
              <a:buNone/>
            </a:pPr>
            <a:r>
              <a:rPr lang="en-US" sz="1700" dirty="0">
                <a:latin typeface="Times New Roman" panose="02020603050405020304" pitchFamily="18" charset="0"/>
                <a:cs typeface="Times New Roman" panose="02020603050405020304" pitchFamily="18" charset="0"/>
              </a:rPr>
              <a:t>The score measures whether the images have variety and if each image distinctly looks like training data. If both things are true, the score will be high. If either or both are false, the score will be low. A higher score is better.</a:t>
            </a:r>
          </a:p>
          <a:p>
            <a:pPr marL="457200" lvl="1" indent="0" algn="just">
              <a:buNone/>
            </a:pPr>
            <a:endParaRPr lang="en-US" sz="1700" dirty="0">
              <a:latin typeface="Times New Roman" panose="02020603050405020304" pitchFamily="18" charset="0"/>
              <a:cs typeface="Times New Roman" panose="02020603050405020304" pitchFamily="18" charset="0"/>
            </a:endParaRPr>
          </a:p>
          <a:p>
            <a:pPr marL="0" indent="0" algn="just">
              <a:buNone/>
            </a:pPr>
            <a:r>
              <a:rPr lang="en-US" sz="1700" b="1" dirty="0" err="1">
                <a:latin typeface="Times New Roman" panose="02020603050405020304" pitchFamily="18" charset="0"/>
                <a:cs typeface="Times New Roman" panose="02020603050405020304" pitchFamily="18" charset="0"/>
              </a:rPr>
              <a:t>Frechet</a:t>
            </a:r>
            <a:r>
              <a:rPr lang="en-US" sz="1700" b="1" dirty="0">
                <a:latin typeface="Times New Roman" panose="02020603050405020304" pitchFamily="18" charset="0"/>
                <a:cs typeface="Times New Roman" panose="02020603050405020304" pitchFamily="18" charset="0"/>
              </a:rPr>
              <a:t> Inception Distance</a:t>
            </a:r>
          </a:p>
          <a:p>
            <a:pPr marL="457200" lvl="1" indent="0" algn="just">
              <a:buNone/>
            </a:pPr>
            <a:r>
              <a:rPr lang="en-US" sz="1700" dirty="0">
                <a:latin typeface="Times New Roman" panose="02020603050405020304" pitchFamily="18" charset="0"/>
                <a:cs typeface="Times New Roman" panose="02020603050405020304" pitchFamily="18" charset="0"/>
              </a:rPr>
              <a:t>The </a:t>
            </a:r>
            <a:r>
              <a:rPr lang="en-US" sz="1700" dirty="0" err="1">
                <a:latin typeface="Times New Roman" panose="02020603050405020304" pitchFamily="18" charset="0"/>
                <a:cs typeface="Times New Roman" panose="02020603050405020304" pitchFamily="18" charset="0"/>
              </a:rPr>
              <a:t>Frechet</a:t>
            </a:r>
            <a:r>
              <a:rPr lang="en-US" sz="1700" dirty="0">
                <a:latin typeface="Times New Roman" panose="02020603050405020304" pitchFamily="18" charset="0"/>
                <a:cs typeface="Times New Roman" panose="02020603050405020304" pitchFamily="18" charset="0"/>
              </a:rPr>
              <a:t> Inception Distance (FID) is a metric that calculates the distance between feature vectors calculated for real and generated images.</a:t>
            </a:r>
          </a:p>
          <a:p>
            <a:pPr marL="457200" lvl="1" indent="0" algn="just">
              <a:buNone/>
            </a:pPr>
            <a:r>
              <a:rPr lang="en-US" sz="1700" dirty="0">
                <a:latin typeface="Times New Roman" panose="02020603050405020304" pitchFamily="18" charset="0"/>
                <a:cs typeface="Times New Roman" panose="02020603050405020304" pitchFamily="18" charset="0"/>
              </a:rPr>
              <a:t>The score summarizes how similar the two groups are in terms of stats on computer vision features of the raw images calculated using the inception v3 model used for image classification. Lower scores indicate the two groups of images are more similar. The FID score is used to evaluate the quality of images generated by generative adversarial networks. A lower score is better.</a:t>
            </a:r>
          </a:p>
          <a:p>
            <a:pPr marL="457200" lvl="1" indent="0" algn="just">
              <a:buNone/>
            </a:pPr>
            <a:endParaRPr lang="en-US" sz="1700" dirty="0">
              <a:latin typeface="Times New Roman" panose="02020603050405020304" pitchFamily="18" charset="0"/>
              <a:cs typeface="Times New Roman" panose="02020603050405020304" pitchFamily="18" charset="0"/>
            </a:endParaRPr>
          </a:p>
          <a:p>
            <a:pPr marL="0" indent="0" algn="just">
              <a:buNone/>
            </a:pPr>
            <a:r>
              <a:rPr lang="en-US" sz="1700" b="1" dirty="0">
                <a:latin typeface="Times New Roman" panose="02020603050405020304" pitchFamily="18" charset="0"/>
                <a:cs typeface="Times New Roman" panose="02020603050405020304" pitchFamily="18" charset="0"/>
              </a:rPr>
              <a:t>Perceptual Path Length</a:t>
            </a:r>
          </a:p>
          <a:p>
            <a:pPr marL="457200" lvl="1" indent="0" algn="just">
              <a:buNone/>
            </a:pPr>
            <a:r>
              <a:rPr lang="en-US" sz="1700" dirty="0">
                <a:latin typeface="Times New Roman" panose="02020603050405020304" pitchFamily="18" charset="0"/>
                <a:cs typeface="Times New Roman" panose="02020603050405020304" pitchFamily="18" charset="0"/>
              </a:rPr>
              <a:t>Perceptual Path Length is a metric that was originally intended to control the smoothness of the mapping from the latent space to the generated images by measuring the well-known LPIPS distance between the synthesized image with small disruption in the latent space. Low PPL score are generally indicative of higher quality.</a:t>
            </a:r>
          </a:p>
        </p:txBody>
      </p:sp>
      <p:pic>
        <p:nvPicPr>
          <p:cNvPr id="4" name="Picture 3">
            <a:extLst>
              <a:ext uri="{FF2B5EF4-FFF2-40B4-BE49-F238E27FC236}">
                <a16:creationId xmlns:a16="http://schemas.microsoft.com/office/drawing/2014/main" id="{496DA66A-DDD9-4460-9564-D21B7463D12B}"/>
              </a:ext>
            </a:extLst>
          </p:cNvPr>
          <p:cNvPicPr>
            <a:picLocks noChangeAspect="1"/>
          </p:cNvPicPr>
          <p:nvPr/>
        </p:nvPicPr>
        <p:blipFill>
          <a:blip r:embed="rId4"/>
          <a:stretch>
            <a:fillRect/>
          </a:stretch>
        </p:blipFill>
        <p:spPr>
          <a:xfrm>
            <a:off x="3519818" y="3275688"/>
            <a:ext cx="3324225" cy="676275"/>
          </a:xfrm>
          <a:prstGeom prst="rect">
            <a:avLst/>
          </a:prstGeom>
        </p:spPr>
      </p:pic>
      <p:pic>
        <p:nvPicPr>
          <p:cNvPr id="5" name="Picture 4">
            <a:extLst>
              <a:ext uri="{FF2B5EF4-FFF2-40B4-BE49-F238E27FC236}">
                <a16:creationId xmlns:a16="http://schemas.microsoft.com/office/drawing/2014/main" id="{8EFA8867-0437-4699-8A66-95F6AEFF9E0F}"/>
              </a:ext>
            </a:extLst>
          </p:cNvPr>
          <p:cNvPicPr>
            <a:picLocks noChangeAspect="1"/>
          </p:cNvPicPr>
          <p:nvPr/>
        </p:nvPicPr>
        <p:blipFill>
          <a:blip r:embed="rId5"/>
          <a:stretch>
            <a:fillRect/>
          </a:stretch>
        </p:blipFill>
        <p:spPr>
          <a:xfrm>
            <a:off x="4042159" y="5244019"/>
            <a:ext cx="3381375" cy="533400"/>
          </a:xfrm>
          <a:prstGeom prst="rect">
            <a:avLst/>
          </a:prstGeom>
        </p:spPr>
      </p:pic>
    </p:spTree>
    <p:extLst>
      <p:ext uri="{BB962C8B-B14F-4D97-AF65-F5344CB8AC3E}">
        <p14:creationId xmlns:p14="http://schemas.microsoft.com/office/powerpoint/2010/main" val="339131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DD22-A7B1-45B6-BDC1-C2E92C43A348}"/>
              </a:ext>
            </a:extLst>
          </p:cNvPr>
          <p:cNvSpPr>
            <a:spLocks noGrp="1"/>
          </p:cNvSpPr>
          <p:nvPr>
            <p:ph type="title"/>
          </p:nvPr>
        </p:nvSpPr>
        <p:spPr>
          <a:xfrm>
            <a:off x="1005511" y="33821"/>
            <a:ext cx="7740924" cy="1013169"/>
          </a:xfrm>
        </p:spPr>
        <p:txBody>
          <a:bodyPr>
            <a:normAutofit/>
          </a:bodyPr>
          <a:lstStyle/>
          <a:p>
            <a:r>
              <a:rPr lang="en-US" dirty="0">
                <a:latin typeface="Times New Roman" panose="02020603050405020304" pitchFamily="18" charset="0"/>
                <a:cs typeface="Times New Roman" panose="02020603050405020304" pitchFamily="18" charset="0"/>
              </a:rPr>
              <a:t>Experiments, Result &amp; Analysis</a:t>
            </a:r>
          </a:p>
        </p:txBody>
      </p:sp>
      <p:pic>
        <p:nvPicPr>
          <p:cNvPr id="7" name="Graphic 6" descr="Gears">
            <a:extLst>
              <a:ext uri="{FF2B5EF4-FFF2-40B4-BE49-F238E27FC236}">
                <a16:creationId xmlns:a16="http://schemas.microsoft.com/office/drawing/2014/main" id="{F59D840A-5FF7-4C83-99A7-99462F3D8C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111" y="132590"/>
            <a:ext cx="914400" cy="914400"/>
          </a:xfrm>
          <a:prstGeom prst="rect">
            <a:avLst/>
          </a:prstGeom>
        </p:spPr>
      </p:pic>
      <p:sp>
        <p:nvSpPr>
          <p:cNvPr id="3" name="Content Placeholder 2">
            <a:extLst>
              <a:ext uri="{FF2B5EF4-FFF2-40B4-BE49-F238E27FC236}">
                <a16:creationId xmlns:a16="http://schemas.microsoft.com/office/drawing/2014/main" id="{EBEB0858-6146-4F92-8AFE-474EAFD9D4E3}"/>
              </a:ext>
            </a:extLst>
          </p:cNvPr>
          <p:cNvSpPr>
            <a:spLocks noGrp="1"/>
          </p:cNvSpPr>
          <p:nvPr>
            <p:ph idx="1"/>
          </p:nvPr>
        </p:nvSpPr>
        <p:spPr>
          <a:xfrm>
            <a:off x="548311" y="1046990"/>
            <a:ext cx="11246124" cy="5678420"/>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The experiments were carried out on both local machines and cloud-based virtual machines. The local experimental setup included the following specifications:- </a:t>
            </a:r>
          </a:p>
          <a:p>
            <a:pPr lvl="1" algn="just"/>
            <a:r>
              <a:rPr lang="en-US" sz="1800" dirty="0">
                <a:latin typeface="Times New Roman" panose="02020603050405020304" pitchFamily="18" charset="0"/>
                <a:cs typeface="Times New Roman" panose="02020603050405020304" pitchFamily="18" charset="0"/>
              </a:rPr>
              <a:t>Intel® Core™ i7-8700K Processor</a:t>
            </a:r>
          </a:p>
          <a:p>
            <a:pPr lvl="1" algn="just"/>
            <a:r>
              <a:rPr lang="en-US" sz="1800" dirty="0">
                <a:latin typeface="Times New Roman" panose="02020603050405020304" pitchFamily="18" charset="0"/>
                <a:cs typeface="Times New Roman" panose="02020603050405020304" pitchFamily="18" charset="0"/>
              </a:rPr>
              <a:t>Nvidia GeForce RTX 2080</a:t>
            </a:r>
          </a:p>
          <a:p>
            <a:pPr lvl="1" algn="just"/>
            <a:r>
              <a:rPr lang="en-US" sz="1800" dirty="0">
                <a:latin typeface="Times New Roman" panose="02020603050405020304" pitchFamily="18" charset="0"/>
                <a:cs typeface="Times New Roman" panose="02020603050405020304" pitchFamily="18" charset="0"/>
              </a:rPr>
              <a:t>64 GB DDR4 @ 2,400 MHz Memory Module</a:t>
            </a:r>
          </a:p>
          <a:p>
            <a:pPr marL="0" indent="0" algn="just">
              <a:buNone/>
            </a:pPr>
            <a:r>
              <a:rPr lang="en-US" sz="1800">
                <a:latin typeface="Times New Roman" panose="02020603050405020304" pitchFamily="18" charset="0"/>
                <a:cs typeface="Times New Roman" panose="02020603050405020304" pitchFamily="18" charset="0"/>
              </a:rPr>
              <a:t>While </a:t>
            </a:r>
            <a:r>
              <a:rPr lang="en-US" sz="1800" dirty="0">
                <a:latin typeface="Times New Roman" panose="02020603050405020304" pitchFamily="18" charset="0"/>
                <a:cs typeface="Times New Roman" panose="02020603050405020304" pitchFamily="18" charset="0"/>
              </a:rPr>
              <a:t>we tried several different cloud-based virtual machines with different specifications. We tried different GPU instance to find out which specification would require the least amount of time for training our model. The different GPU instances have been formulated below.</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From the above table, we can conclude the Nvidia Tesla V100 required the least amount of time to train our input images, which were all of dimension 512px x 512px.</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031858A7-0C36-45D1-8BFB-B623120A9236}"/>
              </a:ext>
            </a:extLst>
          </p:cNvPr>
          <p:cNvGraphicFramePr>
            <a:graphicFrameLocks noGrp="1"/>
          </p:cNvGraphicFramePr>
          <p:nvPr>
            <p:extLst>
              <p:ext uri="{D42A27DB-BD31-4B8C-83A1-F6EECF244321}">
                <p14:modId xmlns:p14="http://schemas.microsoft.com/office/powerpoint/2010/main" val="809634091"/>
              </p:ext>
            </p:extLst>
          </p:nvPr>
        </p:nvGraphicFramePr>
        <p:xfrm>
          <a:off x="2032000" y="3611217"/>
          <a:ext cx="8128000" cy="1854200"/>
        </p:xfrm>
        <a:graphic>
          <a:graphicData uri="http://schemas.openxmlformats.org/drawingml/2006/table">
            <a:tbl>
              <a:tblPr firstRow="1" bandRow="1">
                <a:tableStyleId>{5C22544A-7EE6-4342-B048-85BDC9FD1C3A}</a:tableStyleId>
              </a:tblPr>
              <a:tblGrid>
                <a:gridCol w="2727112">
                  <a:extLst>
                    <a:ext uri="{9D8B030D-6E8A-4147-A177-3AD203B41FA5}">
                      <a16:colId xmlns:a16="http://schemas.microsoft.com/office/drawing/2014/main" val="3534723710"/>
                    </a:ext>
                  </a:extLst>
                </a:gridCol>
                <a:gridCol w="1389159">
                  <a:extLst>
                    <a:ext uri="{9D8B030D-6E8A-4147-A177-3AD203B41FA5}">
                      <a16:colId xmlns:a16="http://schemas.microsoft.com/office/drawing/2014/main" val="1656151207"/>
                    </a:ext>
                  </a:extLst>
                </a:gridCol>
                <a:gridCol w="1979729">
                  <a:extLst>
                    <a:ext uri="{9D8B030D-6E8A-4147-A177-3AD203B41FA5}">
                      <a16:colId xmlns:a16="http://schemas.microsoft.com/office/drawing/2014/main" val="765076503"/>
                    </a:ext>
                  </a:extLst>
                </a:gridCol>
                <a:gridCol w="2032000">
                  <a:extLst>
                    <a:ext uri="{9D8B030D-6E8A-4147-A177-3AD203B41FA5}">
                      <a16:colId xmlns:a16="http://schemas.microsoft.com/office/drawing/2014/main" val="1319317597"/>
                    </a:ext>
                  </a:extLst>
                </a:gridCol>
              </a:tblGrid>
              <a:tr h="370840">
                <a:tc>
                  <a:txBody>
                    <a:bodyPr/>
                    <a:lstStyle/>
                    <a:p>
                      <a:pPr algn="ctr"/>
                      <a:r>
                        <a:rPr lang="en-US" i="1" dirty="0">
                          <a:latin typeface="Times New Roman" panose="02020603050405020304" pitchFamily="18" charset="0"/>
                          <a:cs typeface="Times New Roman" panose="02020603050405020304" pitchFamily="18" charset="0"/>
                        </a:rPr>
                        <a:t>VM GPU Instance</a:t>
                      </a:r>
                    </a:p>
                  </a:txBody>
                  <a:tcPr/>
                </a:tc>
                <a:tc>
                  <a:txBody>
                    <a:bodyPr/>
                    <a:lstStyle/>
                    <a:p>
                      <a:pPr algn="ctr"/>
                      <a:r>
                        <a:rPr lang="en-US" i="1" dirty="0">
                          <a:latin typeface="Times New Roman" panose="02020603050405020304" pitchFamily="18" charset="0"/>
                          <a:cs typeface="Times New Roman" panose="02020603050405020304" pitchFamily="18" charset="0"/>
                        </a:rPr>
                        <a:t>No. of GPUs</a:t>
                      </a:r>
                    </a:p>
                  </a:txBody>
                  <a:tcPr/>
                </a:tc>
                <a:tc>
                  <a:txBody>
                    <a:bodyPr/>
                    <a:lstStyle/>
                    <a:p>
                      <a:pPr algn="ctr"/>
                      <a:r>
                        <a:rPr lang="en-US" i="1" dirty="0">
                          <a:latin typeface="Times New Roman" panose="02020603050405020304" pitchFamily="18" charset="0"/>
                          <a:cs typeface="Times New Roman" panose="02020603050405020304" pitchFamily="18" charset="0"/>
                        </a:rPr>
                        <a:t>Time Taken</a:t>
                      </a:r>
                    </a:p>
                  </a:txBody>
                  <a:tcPr/>
                </a:tc>
                <a:tc>
                  <a:txBody>
                    <a:bodyPr/>
                    <a:lstStyle/>
                    <a:p>
                      <a:pPr algn="ctr"/>
                      <a:r>
                        <a:rPr lang="en-US" i="1" dirty="0">
                          <a:latin typeface="Times New Roman" panose="02020603050405020304" pitchFamily="18" charset="0"/>
                          <a:cs typeface="Times New Roman" panose="02020603050405020304" pitchFamily="18" charset="0"/>
                        </a:rPr>
                        <a:t>VRAM</a:t>
                      </a:r>
                    </a:p>
                  </a:txBody>
                  <a:tcPr/>
                </a:tc>
                <a:extLst>
                  <a:ext uri="{0D108BD9-81ED-4DB2-BD59-A6C34878D82A}">
                    <a16:rowId xmlns:a16="http://schemas.microsoft.com/office/drawing/2014/main" val="2298068765"/>
                  </a:ext>
                </a:extLst>
              </a:tr>
              <a:tr h="370840">
                <a:tc>
                  <a:txBody>
                    <a:bodyPr/>
                    <a:lstStyle/>
                    <a:p>
                      <a:pPr algn="ctr"/>
                      <a:r>
                        <a:rPr lang="en-US" dirty="0">
                          <a:latin typeface="Times New Roman" panose="02020603050405020304" pitchFamily="18" charset="0"/>
                          <a:cs typeface="Times New Roman" panose="02020603050405020304" pitchFamily="18" charset="0"/>
                        </a:rPr>
                        <a:t>P2.xlarge</a:t>
                      </a:r>
                    </a:p>
                  </a:txBody>
                  <a:tcPr/>
                </a:tc>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5 days &amp; 12 hrs.</a:t>
                      </a:r>
                    </a:p>
                  </a:txBody>
                  <a:tcPr/>
                </a:tc>
                <a:tc>
                  <a:txBody>
                    <a:bodyPr/>
                    <a:lstStyle/>
                    <a:p>
                      <a:pPr algn="ctr"/>
                      <a:r>
                        <a:rPr lang="en-US" dirty="0">
                          <a:latin typeface="Times New Roman" panose="02020603050405020304" pitchFamily="18" charset="0"/>
                          <a:cs typeface="Times New Roman" panose="02020603050405020304" pitchFamily="18" charset="0"/>
                        </a:rPr>
                        <a:t>12 GB</a:t>
                      </a:r>
                    </a:p>
                  </a:txBody>
                  <a:tcPr/>
                </a:tc>
                <a:extLst>
                  <a:ext uri="{0D108BD9-81ED-4DB2-BD59-A6C34878D82A}">
                    <a16:rowId xmlns:a16="http://schemas.microsoft.com/office/drawing/2014/main" val="3277675101"/>
                  </a:ext>
                </a:extLst>
              </a:tr>
              <a:tr h="370840">
                <a:tc>
                  <a:txBody>
                    <a:bodyPr/>
                    <a:lstStyle/>
                    <a:p>
                      <a:pPr algn="ctr"/>
                      <a:r>
                        <a:rPr lang="en-US" dirty="0">
                          <a:latin typeface="Times New Roman" panose="02020603050405020304" pitchFamily="18" charset="0"/>
                          <a:cs typeface="Times New Roman" panose="02020603050405020304" pitchFamily="18" charset="0"/>
                        </a:rPr>
                        <a:t>Nvidia Tesla K80</a:t>
                      </a:r>
                    </a:p>
                  </a:txBody>
                  <a:tcPr/>
                </a:tc>
                <a:tc>
                  <a:txBody>
                    <a:bodyPr/>
                    <a:lstStyle/>
                    <a:p>
                      <a:pPr algn="ctr"/>
                      <a:r>
                        <a:rPr lang="en-US" dirty="0">
                          <a:latin typeface="Times New Roman" panose="02020603050405020304" pitchFamily="18" charset="0"/>
                          <a:cs typeface="Times New Roman" panose="02020603050405020304" pitchFamily="18" charset="0"/>
                        </a:rPr>
                        <a:t>8</a:t>
                      </a:r>
                    </a:p>
                  </a:txBody>
                  <a:tcPr/>
                </a:tc>
                <a:tc>
                  <a:txBody>
                    <a:bodyPr/>
                    <a:lstStyle/>
                    <a:p>
                      <a:pPr algn="ctr"/>
                      <a:r>
                        <a:rPr lang="en-US" dirty="0">
                          <a:latin typeface="Times New Roman" panose="02020603050405020304" pitchFamily="18" charset="0"/>
                          <a:cs typeface="Times New Roman" panose="02020603050405020304" pitchFamily="18" charset="0"/>
                        </a:rPr>
                        <a:t>4 days &amp; 10 hrs.</a:t>
                      </a:r>
                    </a:p>
                  </a:txBody>
                  <a:tcPr/>
                </a:tc>
                <a:tc>
                  <a:txBody>
                    <a:bodyPr/>
                    <a:lstStyle/>
                    <a:p>
                      <a:pPr algn="ctr"/>
                      <a:r>
                        <a:rPr lang="en-US" dirty="0">
                          <a:latin typeface="Times New Roman" panose="02020603050405020304" pitchFamily="18" charset="0"/>
                          <a:cs typeface="Times New Roman" panose="02020603050405020304" pitchFamily="18" charset="0"/>
                        </a:rPr>
                        <a:t>24 GB</a:t>
                      </a:r>
                    </a:p>
                  </a:txBody>
                  <a:tcPr/>
                </a:tc>
                <a:extLst>
                  <a:ext uri="{0D108BD9-81ED-4DB2-BD59-A6C34878D82A}">
                    <a16:rowId xmlns:a16="http://schemas.microsoft.com/office/drawing/2014/main" val="1018075371"/>
                  </a:ext>
                </a:extLst>
              </a:tr>
              <a:tr h="370840">
                <a:tc>
                  <a:txBody>
                    <a:bodyPr/>
                    <a:lstStyle/>
                    <a:p>
                      <a:pPr algn="ctr"/>
                      <a:r>
                        <a:rPr lang="en-US" dirty="0">
                          <a:latin typeface="Times New Roman" panose="02020603050405020304" pitchFamily="18" charset="0"/>
                          <a:cs typeface="Times New Roman" panose="02020603050405020304" pitchFamily="18" charset="0"/>
                        </a:rPr>
                        <a:t>Nvidia GeForce RTX 2080</a:t>
                      </a:r>
                    </a:p>
                  </a:txBody>
                  <a:tcPr/>
                </a:tc>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11 days &amp; 9 hrs.</a:t>
                      </a:r>
                    </a:p>
                  </a:txBody>
                  <a:tcPr/>
                </a:tc>
                <a:tc>
                  <a:txBody>
                    <a:bodyPr/>
                    <a:lstStyle/>
                    <a:p>
                      <a:pPr algn="ctr"/>
                      <a:r>
                        <a:rPr lang="en-US" dirty="0">
                          <a:latin typeface="Times New Roman" panose="02020603050405020304" pitchFamily="18" charset="0"/>
                          <a:cs typeface="Times New Roman" panose="02020603050405020304" pitchFamily="18" charset="0"/>
                        </a:rPr>
                        <a:t>8 GB</a:t>
                      </a:r>
                    </a:p>
                  </a:txBody>
                  <a:tcPr/>
                </a:tc>
                <a:extLst>
                  <a:ext uri="{0D108BD9-81ED-4DB2-BD59-A6C34878D82A}">
                    <a16:rowId xmlns:a16="http://schemas.microsoft.com/office/drawing/2014/main" val="4072394376"/>
                  </a:ext>
                </a:extLst>
              </a:tr>
              <a:tr h="370840">
                <a:tc>
                  <a:txBody>
                    <a:bodyPr/>
                    <a:lstStyle/>
                    <a:p>
                      <a:pPr algn="ctr"/>
                      <a:r>
                        <a:rPr lang="en-US" b="1" dirty="0">
                          <a:latin typeface="Times New Roman" panose="02020603050405020304" pitchFamily="18" charset="0"/>
                          <a:cs typeface="Times New Roman" panose="02020603050405020304" pitchFamily="18" charset="0"/>
                        </a:rPr>
                        <a:t>Nvidia Tesla V100</a:t>
                      </a:r>
                    </a:p>
                  </a:txBody>
                  <a:tcPr/>
                </a:tc>
                <a:tc>
                  <a:txBody>
                    <a:bodyPr/>
                    <a:lstStyle/>
                    <a:p>
                      <a:pPr algn="ctr"/>
                      <a:r>
                        <a:rPr lang="en-US" b="1" dirty="0">
                          <a:latin typeface="Times New Roman" panose="02020603050405020304" pitchFamily="18" charset="0"/>
                          <a:cs typeface="Times New Roman" panose="02020603050405020304" pitchFamily="18" charset="0"/>
                        </a:rPr>
                        <a:t>2</a:t>
                      </a:r>
                    </a:p>
                  </a:txBody>
                  <a:tcPr/>
                </a:tc>
                <a:tc>
                  <a:txBody>
                    <a:bodyPr/>
                    <a:lstStyle/>
                    <a:p>
                      <a:pPr algn="ctr"/>
                      <a:r>
                        <a:rPr lang="en-US" b="1" dirty="0">
                          <a:latin typeface="Times New Roman" panose="02020603050405020304" pitchFamily="18" charset="0"/>
                          <a:cs typeface="Times New Roman" panose="02020603050405020304" pitchFamily="18" charset="0"/>
                        </a:rPr>
                        <a:t>3 days &amp; 1 hr.</a:t>
                      </a:r>
                    </a:p>
                  </a:txBody>
                  <a:tcPr/>
                </a:tc>
                <a:tc>
                  <a:txBody>
                    <a:bodyPr/>
                    <a:lstStyle/>
                    <a:p>
                      <a:pPr algn="ctr"/>
                      <a:r>
                        <a:rPr lang="en-US" b="1" dirty="0">
                          <a:latin typeface="Times New Roman" panose="02020603050405020304" pitchFamily="18" charset="0"/>
                          <a:cs typeface="Times New Roman" panose="02020603050405020304" pitchFamily="18" charset="0"/>
                        </a:rPr>
                        <a:t>16 GB</a:t>
                      </a:r>
                    </a:p>
                  </a:txBody>
                  <a:tcPr/>
                </a:tc>
                <a:extLst>
                  <a:ext uri="{0D108BD9-81ED-4DB2-BD59-A6C34878D82A}">
                    <a16:rowId xmlns:a16="http://schemas.microsoft.com/office/drawing/2014/main" val="3759506880"/>
                  </a:ext>
                </a:extLst>
              </a:tr>
            </a:tbl>
          </a:graphicData>
        </a:graphic>
      </p:graphicFrame>
    </p:spTree>
    <p:extLst>
      <p:ext uri="{BB962C8B-B14F-4D97-AF65-F5344CB8AC3E}">
        <p14:creationId xmlns:p14="http://schemas.microsoft.com/office/powerpoint/2010/main" val="3657162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C620D-FA74-4149-99E5-DCA8B52216D9}"/>
              </a:ext>
            </a:extLst>
          </p:cNvPr>
          <p:cNvSpPr>
            <a:spLocks noGrp="1"/>
          </p:cNvSpPr>
          <p:nvPr>
            <p:ph type="title"/>
          </p:nvPr>
        </p:nvSpPr>
        <p:spPr>
          <a:xfrm>
            <a:off x="361187" y="55595"/>
            <a:ext cx="6450429" cy="557763"/>
          </a:xfrm>
        </p:spPr>
        <p:txBody>
          <a:bodyPr>
            <a:normAutofit fontScale="90000"/>
          </a:bodyPr>
          <a:lstStyle/>
          <a:p>
            <a:r>
              <a:rPr lang="en-US" sz="2800" dirty="0">
                <a:latin typeface="Times New Roman" panose="02020603050405020304" pitchFamily="18" charset="0"/>
                <a:cs typeface="Times New Roman" panose="02020603050405020304" pitchFamily="18" charset="0"/>
              </a:rPr>
              <a:t>Hyper-Parameters Tuning &amp; Qualitative Results</a:t>
            </a:r>
          </a:p>
        </p:txBody>
      </p:sp>
      <p:sp>
        <p:nvSpPr>
          <p:cNvPr id="29" name="Rectangle 28">
            <a:extLst>
              <a:ext uri="{FF2B5EF4-FFF2-40B4-BE49-F238E27FC236}">
                <a16:creationId xmlns:a16="http://schemas.microsoft.com/office/drawing/2014/main" id="{E91A02E6-21B6-4047-829E-3C04D6955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7EA7147-A827-4E80-B3D2-AC1BDB018107}"/>
              </a:ext>
            </a:extLst>
          </p:cNvPr>
          <p:cNvPicPr>
            <a:picLocks noChangeAspect="1"/>
          </p:cNvPicPr>
          <p:nvPr/>
        </p:nvPicPr>
        <p:blipFill>
          <a:blip r:embed="rId2"/>
          <a:stretch>
            <a:fillRect/>
          </a:stretch>
        </p:blipFill>
        <p:spPr>
          <a:xfrm>
            <a:off x="2092034" y="2031901"/>
            <a:ext cx="3859195" cy="3888357"/>
          </a:xfrm>
          <a:prstGeom prst="rect">
            <a:avLst/>
          </a:prstGeom>
          <a:effectLst>
            <a:outerShdw blurRad="406400" dist="317500" dir="5400000" sx="89000" sy="89000" rotWithShape="0">
              <a:prstClr val="black">
                <a:alpha val="15000"/>
              </a:prstClr>
            </a:outerShdw>
          </a:effectLst>
        </p:spPr>
      </p:pic>
      <p:pic>
        <p:nvPicPr>
          <p:cNvPr id="4" name="Picture 3">
            <a:extLst>
              <a:ext uri="{FF2B5EF4-FFF2-40B4-BE49-F238E27FC236}">
                <a16:creationId xmlns:a16="http://schemas.microsoft.com/office/drawing/2014/main" id="{86C4A53D-4605-4451-9105-7ED8A7D46243}"/>
              </a:ext>
            </a:extLst>
          </p:cNvPr>
          <p:cNvPicPr>
            <a:picLocks noChangeAspect="1"/>
          </p:cNvPicPr>
          <p:nvPr/>
        </p:nvPicPr>
        <p:blipFill>
          <a:blip r:embed="rId3"/>
          <a:stretch>
            <a:fillRect/>
          </a:stretch>
        </p:blipFill>
        <p:spPr>
          <a:xfrm>
            <a:off x="7053181" y="2027356"/>
            <a:ext cx="3882228" cy="3872522"/>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C9F1BCDD-CFF1-4A97-AEB4-2E93683B0203}"/>
              </a:ext>
            </a:extLst>
          </p:cNvPr>
          <p:cNvSpPr>
            <a:spLocks noGrp="1"/>
          </p:cNvSpPr>
          <p:nvPr>
            <p:ph idx="1"/>
          </p:nvPr>
        </p:nvSpPr>
        <p:spPr>
          <a:xfrm>
            <a:off x="861498" y="719936"/>
            <a:ext cx="10919685" cy="1071565"/>
          </a:xfrm>
        </p:spPr>
        <p:txBody>
          <a:bodyPr>
            <a:normAutofit/>
          </a:bodyPr>
          <a:lstStyle/>
          <a:p>
            <a:pPr marL="0" indent="0" algn="just">
              <a:buNone/>
            </a:pPr>
            <a:r>
              <a:rPr lang="en-US" sz="1700" dirty="0">
                <a:latin typeface="Times New Roman" panose="02020603050405020304" pitchFamily="18" charset="0"/>
                <a:cs typeface="Times New Roman" panose="02020603050405020304" pitchFamily="18" charset="0"/>
              </a:rPr>
              <a:t>Since our model is fundamentally build upon the same architecture as employed by Nvidia Labs in their implementation of Style GAN 2. Most of the parameters are same as originally used by the Nvidia to perform their experiments. However, we've made a few changes to some other parameters, and the best results were shown by employing Adam optimizer with hyperparameters (β1 = 0.1, β2 = 1 for a minibatch size of 32 and learning rate of 0.01).</a:t>
            </a:r>
          </a:p>
        </p:txBody>
      </p:sp>
      <p:sp>
        <p:nvSpPr>
          <p:cNvPr id="17" name="Content Placeholder 2">
            <a:extLst>
              <a:ext uri="{FF2B5EF4-FFF2-40B4-BE49-F238E27FC236}">
                <a16:creationId xmlns:a16="http://schemas.microsoft.com/office/drawing/2014/main" id="{3FAAC5D3-7EA9-4EAD-92E5-3DAD4E5DAB07}"/>
              </a:ext>
            </a:extLst>
          </p:cNvPr>
          <p:cNvSpPr txBox="1">
            <a:spLocks/>
          </p:cNvSpPr>
          <p:nvPr/>
        </p:nvSpPr>
        <p:spPr>
          <a:xfrm>
            <a:off x="2092034" y="6135734"/>
            <a:ext cx="4102487" cy="617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latin typeface="Times New Roman" panose="02020603050405020304" pitchFamily="18" charset="0"/>
                <a:cs typeface="Times New Roman" panose="02020603050405020304" pitchFamily="18" charset="0"/>
              </a:rPr>
              <a:t>Generated samples for truncation psi = 0.5 for different random samples </a:t>
            </a:r>
            <a:endParaRPr lang="en-US" sz="1700" dirty="0">
              <a:latin typeface="Times New Roman" panose="02020603050405020304" pitchFamily="18" charset="0"/>
              <a:cs typeface="Times New Roman" panose="02020603050405020304" pitchFamily="18" charset="0"/>
            </a:endParaRPr>
          </a:p>
        </p:txBody>
      </p:sp>
      <p:sp>
        <p:nvSpPr>
          <p:cNvPr id="19" name="Content Placeholder 2">
            <a:extLst>
              <a:ext uri="{FF2B5EF4-FFF2-40B4-BE49-F238E27FC236}">
                <a16:creationId xmlns:a16="http://schemas.microsoft.com/office/drawing/2014/main" id="{51FDA018-0005-470A-BAD3-F7C816C52B21}"/>
              </a:ext>
            </a:extLst>
          </p:cNvPr>
          <p:cNvSpPr txBox="1">
            <a:spLocks/>
          </p:cNvSpPr>
          <p:nvPr/>
        </p:nvSpPr>
        <p:spPr>
          <a:xfrm>
            <a:off x="6969737" y="6135734"/>
            <a:ext cx="4102487" cy="617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latin typeface="Times New Roman" panose="02020603050405020304" pitchFamily="18" charset="0"/>
                <a:cs typeface="Times New Roman" panose="02020603050405020304" pitchFamily="18" charset="0"/>
              </a:rPr>
              <a:t>Generated samples for truncation psi = 0.7 for different random samples </a:t>
            </a: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771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D7EA5-C9AC-42EE-9BC6-009FAE93BA45}"/>
              </a:ext>
            </a:extLst>
          </p:cNvPr>
          <p:cNvSpPr>
            <a:spLocks noGrp="1"/>
          </p:cNvSpPr>
          <p:nvPr>
            <p:ph type="title"/>
          </p:nvPr>
        </p:nvSpPr>
        <p:spPr>
          <a:xfrm>
            <a:off x="821516" y="640263"/>
            <a:ext cx="6204984" cy="1344975"/>
          </a:xfrm>
        </p:spPr>
        <p:txBody>
          <a:bodyPr>
            <a:normAutofit/>
          </a:bodyPr>
          <a:lstStyle/>
          <a:p>
            <a:r>
              <a:rPr lang="en-US" sz="4000">
                <a:latin typeface="Times New Roman" panose="02020603050405020304" pitchFamily="18" charset="0"/>
                <a:cs typeface="Times New Roman" panose="02020603050405020304" pitchFamily="18" charset="0"/>
              </a:rPr>
              <a:t>Quantitative Results</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7D5CFC-267D-498E-952C-61CC5BACE83E}"/>
              </a:ext>
            </a:extLst>
          </p:cNvPr>
          <p:cNvSpPr>
            <a:spLocks noGrp="1"/>
          </p:cNvSpPr>
          <p:nvPr>
            <p:ph idx="1"/>
          </p:nvPr>
        </p:nvSpPr>
        <p:spPr>
          <a:xfrm>
            <a:off x="821515" y="2121762"/>
            <a:ext cx="6204984" cy="3626917"/>
          </a:xfrm>
        </p:spPr>
        <p:txBody>
          <a:bodyPr>
            <a:normAutofit/>
          </a:bodyPr>
          <a:lstStyle/>
          <a:p>
            <a:pPr marL="0" indent="0">
              <a:buNone/>
            </a:pPr>
            <a:r>
              <a:rPr lang="en-US" sz="1700" dirty="0">
                <a:latin typeface="Times New Roman" panose="02020603050405020304" pitchFamily="18" charset="0"/>
                <a:cs typeface="Times New Roman" panose="02020603050405020304" pitchFamily="18" charset="0"/>
              </a:rPr>
              <a:t>As we have seen the visual results of our experiments, we were very satisfied with the outcome. For our experiment, we trained our model for 25,000 ticks (epochs), and the final results were collected after all the epochs have been completed. Aside of a good FID and IS score, we also saw a decent drop in penalty loss as well after it iterated over 12 million </a:t>
            </a:r>
            <a:r>
              <a:rPr lang="en-US" sz="1700" dirty="0" err="1">
                <a:latin typeface="Times New Roman" panose="02020603050405020304" pitchFamily="18" charset="0"/>
                <a:cs typeface="Times New Roman" panose="02020603050405020304" pitchFamily="18" charset="0"/>
              </a:rPr>
              <a:t>kimages</a:t>
            </a:r>
            <a:r>
              <a:rPr lang="en-US" sz="1700" dirty="0">
                <a:latin typeface="Times New Roman" panose="02020603050405020304" pitchFamily="18" charset="0"/>
                <a:cs typeface="Times New Roman" panose="02020603050405020304" pitchFamily="18" charset="0"/>
              </a:rPr>
              <a:t>. The metric and score has been tabulated in the given table.</a:t>
            </a:r>
          </a:p>
          <a:p>
            <a:pPr marL="0" indent="0">
              <a:buNone/>
            </a:pPr>
            <a:r>
              <a:rPr lang="en-US" sz="1700" dirty="0">
                <a:latin typeface="Times New Roman" panose="02020603050405020304" pitchFamily="18" charset="0"/>
                <a:cs typeface="Times New Roman" panose="02020603050405020304" pitchFamily="18" charset="0"/>
              </a:rPr>
              <a:t>However, it may be noticed that different values of psi do not affect the metric score. Psi is merely a parameter for variation, as shown earlier.</a:t>
            </a:r>
          </a:p>
          <a:p>
            <a:pPr marL="0" indent="0">
              <a:buNone/>
            </a:pPr>
            <a:r>
              <a:rPr lang="en-US" sz="1700" dirty="0">
                <a:latin typeface="Times New Roman" panose="02020603050405020304" pitchFamily="18" charset="0"/>
                <a:cs typeface="Times New Roman" panose="02020603050405020304" pitchFamily="18" charset="0"/>
              </a:rPr>
              <a:t>The graph showing the penalty loss has also been shown below.</a:t>
            </a:r>
          </a:p>
          <a:p>
            <a:pPr marL="0" indent="0">
              <a:buNone/>
            </a:pPr>
            <a:endParaRPr lang="en-US" sz="17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9D03784-6353-4CB4-8F9A-7BBA406CED83}"/>
              </a:ext>
            </a:extLst>
          </p:cNvPr>
          <p:cNvPicPr>
            <a:picLocks noChangeAspect="1"/>
          </p:cNvPicPr>
          <p:nvPr/>
        </p:nvPicPr>
        <p:blipFill>
          <a:blip r:embed="rId2"/>
          <a:stretch>
            <a:fillRect/>
          </a:stretch>
        </p:blipFill>
        <p:spPr>
          <a:xfrm>
            <a:off x="8127931" y="169750"/>
            <a:ext cx="3242553" cy="2286000"/>
          </a:xfrm>
          <a:prstGeom prst="rect">
            <a:avLst/>
          </a:prstGeom>
        </p:spPr>
      </p:pic>
      <p:graphicFrame>
        <p:nvGraphicFramePr>
          <p:cNvPr id="4" name="Table 4">
            <a:extLst>
              <a:ext uri="{FF2B5EF4-FFF2-40B4-BE49-F238E27FC236}">
                <a16:creationId xmlns:a16="http://schemas.microsoft.com/office/drawing/2014/main" id="{D0063D24-F525-4E88-9C88-9EA44D219C0E}"/>
              </a:ext>
            </a:extLst>
          </p:cNvPr>
          <p:cNvGraphicFramePr>
            <a:graphicFrameLocks/>
          </p:cNvGraphicFramePr>
          <p:nvPr>
            <p:extLst>
              <p:ext uri="{D42A27DB-BD31-4B8C-83A1-F6EECF244321}">
                <p14:modId xmlns:p14="http://schemas.microsoft.com/office/powerpoint/2010/main" val="484863054"/>
              </p:ext>
            </p:extLst>
          </p:nvPr>
        </p:nvGraphicFramePr>
        <p:xfrm>
          <a:off x="8188225" y="3269547"/>
          <a:ext cx="3528434" cy="3180088"/>
        </p:xfrm>
        <a:graphic>
          <a:graphicData uri="http://schemas.openxmlformats.org/drawingml/2006/table">
            <a:tbl>
              <a:tblPr firstRow="1" bandRow="1">
                <a:tableStyleId>{073A0DAA-6AF3-43AB-8588-CEC1D06C72B9}</a:tableStyleId>
              </a:tblPr>
              <a:tblGrid>
                <a:gridCol w="1821621">
                  <a:extLst>
                    <a:ext uri="{9D8B030D-6E8A-4147-A177-3AD203B41FA5}">
                      <a16:colId xmlns:a16="http://schemas.microsoft.com/office/drawing/2014/main" val="2186208877"/>
                    </a:ext>
                  </a:extLst>
                </a:gridCol>
                <a:gridCol w="1706813">
                  <a:extLst>
                    <a:ext uri="{9D8B030D-6E8A-4147-A177-3AD203B41FA5}">
                      <a16:colId xmlns:a16="http://schemas.microsoft.com/office/drawing/2014/main" val="357357258"/>
                    </a:ext>
                  </a:extLst>
                </a:gridCol>
              </a:tblGrid>
              <a:tr h="462515">
                <a:tc>
                  <a:txBody>
                    <a:bodyPr/>
                    <a:lstStyle/>
                    <a:p>
                      <a:pPr algn="ctr"/>
                      <a:r>
                        <a:rPr lang="en-US" sz="1700" dirty="0"/>
                        <a:t>Metric</a:t>
                      </a:r>
                      <a:endParaRPr lang="en-US" sz="17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32326" marT="132326" marB="132326"/>
                </a:tc>
                <a:tc>
                  <a:txBody>
                    <a:bodyPr/>
                    <a:lstStyle/>
                    <a:p>
                      <a:pPr algn="ctr"/>
                      <a:r>
                        <a:rPr lang="en-US" sz="1700" dirty="0"/>
                        <a:t>Score</a:t>
                      </a:r>
                      <a:endParaRPr lang="en-US" sz="17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32326" marT="132326" marB="132326"/>
                </a:tc>
                <a:extLst>
                  <a:ext uri="{0D108BD9-81ED-4DB2-BD59-A6C34878D82A}">
                    <a16:rowId xmlns:a16="http://schemas.microsoft.com/office/drawing/2014/main" val="3817182176"/>
                  </a:ext>
                </a:extLst>
              </a:tr>
              <a:tr h="387735">
                <a:tc>
                  <a:txBody>
                    <a:bodyPr/>
                    <a:lstStyle/>
                    <a:p>
                      <a:pPr algn="ctr"/>
                      <a:r>
                        <a:rPr lang="en-US" sz="1400"/>
                        <a:t>FID</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tc>
                  <a:txBody>
                    <a:bodyPr/>
                    <a:lstStyle/>
                    <a:p>
                      <a:pPr algn="ctr"/>
                      <a:r>
                        <a:rPr lang="en-US" sz="1400"/>
                        <a:t>59</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extLst>
                  <a:ext uri="{0D108BD9-81ED-4DB2-BD59-A6C34878D82A}">
                    <a16:rowId xmlns:a16="http://schemas.microsoft.com/office/drawing/2014/main" val="368516248"/>
                  </a:ext>
                </a:extLst>
              </a:tr>
              <a:tr h="387735">
                <a:tc>
                  <a:txBody>
                    <a:bodyPr/>
                    <a:lstStyle/>
                    <a:p>
                      <a:pPr algn="ctr"/>
                      <a:r>
                        <a:rPr lang="en-US" sz="1400"/>
                        <a:t>IS</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tc>
                  <a:txBody>
                    <a:bodyPr/>
                    <a:lstStyle/>
                    <a:p>
                      <a:pPr algn="ctr"/>
                      <a:r>
                        <a:rPr lang="en-US" sz="1400"/>
                        <a:t>8.13 ± 0.01</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extLst>
                  <a:ext uri="{0D108BD9-81ED-4DB2-BD59-A6C34878D82A}">
                    <a16:rowId xmlns:a16="http://schemas.microsoft.com/office/drawing/2014/main" val="3595657992"/>
                  </a:ext>
                </a:extLst>
              </a:tr>
              <a:tr h="387735">
                <a:tc>
                  <a:txBody>
                    <a:bodyPr/>
                    <a:lstStyle/>
                    <a:p>
                      <a:pPr algn="ctr"/>
                      <a:r>
                        <a:rPr lang="en-US" sz="1400"/>
                        <a:t>PPL (zfull)</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400 ± 3.2 </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extLst>
                  <a:ext uri="{0D108BD9-81ED-4DB2-BD59-A6C34878D82A}">
                    <a16:rowId xmlns:a16="http://schemas.microsoft.com/office/drawing/2014/main" val="2494366200"/>
                  </a:ext>
                </a:extLst>
              </a:tr>
              <a:tr h="387735">
                <a:tc>
                  <a:txBody>
                    <a:bodyPr/>
                    <a:lstStyle/>
                    <a:p>
                      <a:pPr algn="ctr"/>
                      <a:r>
                        <a:rPr lang="en-US" sz="1400"/>
                        <a:t>PPL (wfull)</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126.9 ± 0.2</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extLst>
                  <a:ext uri="{0D108BD9-81ED-4DB2-BD59-A6C34878D82A}">
                    <a16:rowId xmlns:a16="http://schemas.microsoft.com/office/drawing/2014/main" val="3074488067"/>
                  </a:ext>
                </a:extLst>
              </a:tr>
              <a:tr h="387735">
                <a:tc>
                  <a:txBody>
                    <a:bodyPr/>
                    <a:lstStyle/>
                    <a:p>
                      <a:pPr algn="ctr"/>
                      <a:r>
                        <a:rPr lang="en-US" sz="1400"/>
                        <a:t>PPL (zend)</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456.6 ± 2.08</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extLst>
                  <a:ext uri="{0D108BD9-81ED-4DB2-BD59-A6C34878D82A}">
                    <a16:rowId xmlns:a16="http://schemas.microsoft.com/office/drawing/2014/main" val="689972173"/>
                  </a:ext>
                </a:extLst>
              </a:tr>
              <a:tr h="387735">
                <a:tc>
                  <a:txBody>
                    <a:bodyPr/>
                    <a:lstStyle/>
                    <a:p>
                      <a:pPr algn="ctr"/>
                      <a:r>
                        <a:rPr lang="en-US" sz="1400" dirty="0"/>
                        <a:t>PPL (wend)</a:t>
                      </a:r>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130 ± 0.8</a:t>
                      </a:r>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220543" marR="114683" marT="114683" marB="114683"/>
                </a:tc>
                <a:extLst>
                  <a:ext uri="{0D108BD9-81ED-4DB2-BD59-A6C34878D82A}">
                    <a16:rowId xmlns:a16="http://schemas.microsoft.com/office/drawing/2014/main" val="315475207"/>
                  </a:ext>
                </a:extLst>
              </a:tr>
            </a:tbl>
          </a:graphicData>
        </a:graphic>
      </p:graphicFrame>
      <p:sp>
        <p:nvSpPr>
          <p:cNvPr id="25" name="Content Placeholder 2">
            <a:extLst>
              <a:ext uri="{FF2B5EF4-FFF2-40B4-BE49-F238E27FC236}">
                <a16:creationId xmlns:a16="http://schemas.microsoft.com/office/drawing/2014/main" id="{470A03CD-1D96-4074-B282-893A9D57F7B0}"/>
              </a:ext>
            </a:extLst>
          </p:cNvPr>
          <p:cNvSpPr txBox="1">
            <a:spLocks/>
          </p:cNvSpPr>
          <p:nvPr/>
        </p:nvSpPr>
        <p:spPr>
          <a:xfrm>
            <a:off x="8534400" y="2499604"/>
            <a:ext cx="2836084" cy="499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400" dirty="0">
                <a:latin typeface="Times New Roman" panose="02020603050405020304" pitchFamily="18" charset="0"/>
                <a:cs typeface="Times New Roman" panose="02020603050405020304" pitchFamily="18" charset="0"/>
              </a:rPr>
              <a:t>Fig - Our model shows convergence for penalty loss of about 0.0308.</a:t>
            </a:r>
          </a:p>
        </p:txBody>
      </p:sp>
      <p:pic>
        <p:nvPicPr>
          <p:cNvPr id="6" name="Picture 5">
            <a:extLst>
              <a:ext uri="{FF2B5EF4-FFF2-40B4-BE49-F238E27FC236}">
                <a16:creationId xmlns:a16="http://schemas.microsoft.com/office/drawing/2014/main" id="{79BEDEC5-3E90-4BDD-91F4-300FCE6D610D}"/>
              </a:ext>
            </a:extLst>
          </p:cNvPr>
          <p:cNvPicPr>
            <a:picLocks noChangeAspect="1"/>
          </p:cNvPicPr>
          <p:nvPr/>
        </p:nvPicPr>
        <p:blipFill>
          <a:blip r:embed="rId3"/>
          <a:stretch>
            <a:fillRect/>
          </a:stretch>
        </p:blipFill>
        <p:spPr>
          <a:xfrm>
            <a:off x="895674" y="5039115"/>
            <a:ext cx="5819775" cy="914400"/>
          </a:xfrm>
          <a:prstGeom prst="rect">
            <a:avLst/>
          </a:prstGeom>
        </p:spPr>
      </p:pic>
    </p:spTree>
    <p:extLst>
      <p:ext uri="{BB962C8B-B14F-4D97-AF65-F5344CB8AC3E}">
        <p14:creationId xmlns:p14="http://schemas.microsoft.com/office/powerpoint/2010/main" val="2544092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D7EA5-C9AC-42EE-9BC6-009FAE93BA45}"/>
              </a:ext>
            </a:extLst>
          </p:cNvPr>
          <p:cNvSpPr>
            <a:spLocks noGrp="1"/>
          </p:cNvSpPr>
          <p:nvPr>
            <p:ph type="title"/>
          </p:nvPr>
        </p:nvSpPr>
        <p:spPr>
          <a:xfrm>
            <a:off x="630936" y="640080"/>
            <a:ext cx="4818888" cy="1481328"/>
          </a:xfrm>
        </p:spPr>
        <p:txBody>
          <a:bodyPr anchor="b">
            <a:normAutofit/>
          </a:bodyPr>
          <a:lstStyle/>
          <a:p>
            <a:r>
              <a:rPr lang="en-US" sz="5000">
                <a:latin typeface="Times New Roman" panose="02020603050405020304" pitchFamily="18" charset="0"/>
                <a:cs typeface="Times New Roman" panose="02020603050405020304" pitchFamily="18" charset="0"/>
              </a:rPr>
              <a:t>Interpolation with Style Mixing</a:t>
            </a:r>
          </a:p>
        </p:txBody>
      </p:sp>
      <p:sp>
        <p:nvSpPr>
          <p:cNvPr id="4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7D5CFC-267D-498E-952C-61CC5BACE83E}"/>
              </a:ext>
            </a:extLst>
          </p:cNvPr>
          <p:cNvSpPr>
            <a:spLocks noGrp="1"/>
          </p:cNvSpPr>
          <p:nvPr>
            <p:ph idx="1"/>
          </p:nvPr>
        </p:nvSpPr>
        <p:spPr>
          <a:xfrm>
            <a:off x="630936" y="2660904"/>
            <a:ext cx="4818888" cy="3547872"/>
          </a:xfrm>
        </p:spPr>
        <p:txBody>
          <a:bodyPr anchor="t">
            <a:normAutofit/>
          </a:bodyPr>
          <a:lstStyle/>
          <a:p>
            <a:pPr marL="0" indent="0" algn="just">
              <a:buNone/>
            </a:pPr>
            <a:r>
              <a:rPr lang="en-US" sz="2200" dirty="0">
                <a:latin typeface="Times New Roman" panose="02020603050405020304" pitchFamily="18" charset="0"/>
                <a:cs typeface="Times New Roman" panose="02020603050405020304" pitchFamily="18" charset="0"/>
              </a:rPr>
              <a:t>Here we notice the style mixing feature of style GAN version 2 that mixes the features learned at a relatively lower resolutions such as the basic shapes of the face, </a:t>
            </a:r>
            <a:r>
              <a:rPr lang="en-US" sz="2200" dirty="0" err="1">
                <a:latin typeface="Times New Roman" panose="02020603050405020304" pitchFamily="18" charset="0"/>
                <a:cs typeface="Times New Roman" panose="02020603050405020304" pitchFamily="18" charset="0"/>
              </a:rPr>
              <a:t>etc</a:t>
            </a:r>
            <a:r>
              <a:rPr lang="en-US" sz="2200" dirty="0">
                <a:latin typeface="Times New Roman" panose="02020603050405020304" pitchFamily="18" charset="0"/>
                <a:cs typeface="Times New Roman" panose="02020603050405020304" pitchFamily="18" charset="0"/>
              </a:rPr>
              <a:t> with the features learned at relatively higher resolutions(512px X 512px) such as </a:t>
            </a:r>
            <a:r>
              <a:rPr lang="en-US" sz="2200" dirty="0" err="1">
                <a:latin typeface="Times New Roman" panose="02020603050405020304" pitchFamily="18" charset="0"/>
                <a:cs typeface="Times New Roman" panose="02020603050405020304" pitchFamily="18" charset="0"/>
              </a:rPr>
              <a:t>colour</a:t>
            </a:r>
            <a:r>
              <a:rPr lang="en-US" sz="2200" dirty="0">
                <a:latin typeface="Times New Roman" panose="02020603050405020304" pitchFamily="18" charset="0"/>
                <a:cs typeface="Times New Roman" panose="02020603050405020304" pitchFamily="18" charset="0"/>
              </a:rPr>
              <a:t> of the eyes, facial expressions, hair colors, etc.</a:t>
            </a:r>
          </a:p>
        </p:txBody>
      </p:sp>
      <p:pic>
        <p:nvPicPr>
          <p:cNvPr id="9" name="mov (1)" descr="Graphical user interface&#10;&#10;Description automatically generated with medium confidence">
            <a:hlinkClick r:id="" action="ppaction://media"/>
            <a:extLst>
              <a:ext uri="{FF2B5EF4-FFF2-40B4-BE49-F238E27FC236}">
                <a16:creationId xmlns:a16="http://schemas.microsoft.com/office/drawing/2014/main" id="{110382DF-8971-4E34-84B8-7920A59419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403330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9C7690-E0F5-4106-9895-00161732EEDD}"/>
              </a:ext>
            </a:extLst>
          </p:cNvPr>
          <p:cNvSpPr>
            <a:spLocks noGrp="1"/>
          </p:cNvSpPr>
          <p:nvPr>
            <p:ph type="title"/>
          </p:nvPr>
        </p:nvSpPr>
        <p:spPr>
          <a:xfrm>
            <a:off x="1115568" y="548640"/>
            <a:ext cx="10168128" cy="1179576"/>
          </a:xfrm>
        </p:spPr>
        <p:txBody>
          <a:bodyPr>
            <a:normAutofit/>
          </a:bodyPr>
          <a:lstStyle/>
          <a:p>
            <a:r>
              <a:rPr lang="en-US" sz="4000" dirty="0">
                <a:latin typeface="Times New Roman" panose="02020603050405020304" pitchFamily="18" charset="0"/>
                <a:cs typeface="Times New Roman" panose="02020603050405020304" pitchFamily="18" charset="0"/>
              </a:rPr>
              <a:t>Conclusion &amp; Future Work</a:t>
            </a:r>
          </a:p>
        </p:txBody>
      </p:sp>
      <p:sp>
        <p:nvSpPr>
          <p:cNvPr id="25" name="Rectangle 2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3E4BE9B9-C1FE-42C0-BFD9-6A2A2D0812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95" r="3282" b="1"/>
          <a:stretch/>
        </p:blipFill>
        <p:spPr bwMode="auto">
          <a:xfrm>
            <a:off x="110482" y="2560319"/>
            <a:ext cx="4630950" cy="35268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F3D9734-C675-4D62-AE11-338642281838}"/>
              </a:ext>
            </a:extLst>
          </p:cNvPr>
          <p:cNvSpPr>
            <a:spLocks noGrp="1"/>
          </p:cNvSpPr>
          <p:nvPr>
            <p:ph idx="1"/>
          </p:nvPr>
        </p:nvSpPr>
        <p:spPr>
          <a:xfrm>
            <a:off x="4293704" y="2018807"/>
            <a:ext cx="7564922" cy="4639168"/>
          </a:xfrm>
        </p:spPr>
        <p:txBody>
          <a:bodyPr anchor="ctr">
            <a:noAutofit/>
          </a:bodyPr>
          <a:lstStyle/>
          <a:p>
            <a:pPr algn="just"/>
            <a:r>
              <a:rPr lang="en-US" sz="1800" dirty="0">
                <a:latin typeface="Times New Roman" panose="02020603050405020304" pitchFamily="18" charset="0"/>
                <a:cs typeface="Times New Roman" panose="02020603050405020304" pitchFamily="18" charset="0"/>
              </a:rPr>
              <a:t>In this presentation, we discussed about GAN and </a:t>
            </a:r>
            <a:r>
              <a:rPr lang="en-US" sz="1800" dirty="0" err="1">
                <a:latin typeface="Times New Roman" panose="02020603050405020304" pitchFamily="18" charset="0"/>
                <a:cs typeface="Times New Roman" panose="02020603050405020304" pitchFamily="18" charset="0"/>
              </a:rPr>
              <a:t>StyleGAN</a:t>
            </a:r>
            <a:r>
              <a:rPr lang="en-US" sz="1800" dirty="0">
                <a:latin typeface="Times New Roman" panose="02020603050405020304" pitchFamily="18" charset="0"/>
                <a:cs typeface="Times New Roman" panose="02020603050405020304" pitchFamily="18" charset="0"/>
              </a:rPr>
              <a:t>, a variant of generative adversarial network introduced by Nvidia, and how it was suitable for our research, instead of the traditional or vanilla GAN. Since, anime characters lack textures unlike real human beings, and </a:t>
            </a:r>
            <a:r>
              <a:rPr lang="en-US" sz="1800" dirty="0" err="1">
                <a:latin typeface="Times New Roman" panose="02020603050405020304" pitchFamily="18" charset="0"/>
                <a:cs typeface="Times New Roman" panose="02020603050405020304" pitchFamily="18" charset="0"/>
              </a:rPr>
              <a:t>StyleGAN</a:t>
            </a:r>
            <a:r>
              <a:rPr lang="en-US" sz="1800" dirty="0">
                <a:latin typeface="Times New Roman" panose="02020603050405020304" pitchFamily="18" charset="0"/>
                <a:cs typeface="Times New Roman" panose="02020603050405020304" pitchFamily="18" charset="0"/>
              </a:rPr>
              <a:t> adapts to the situations, lacking in the such properties, to produce start-of-the-art images. Since, there exists no universally accepted metric for evaluation, we decided to use multiple commonly accepted methods, such as Inception Score (IS), Fréchet Inception Distance (FID) and Path Perpetual Length (PPL) to determine the quality of our generated images. We used different values to psi to check the variation in the images.</a:t>
            </a:r>
          </a:p>
          <a:p>
            <a:pPr algn="just"/>
            <a:r>
              <a:rPr lang="en-US" sz="1800" dirty="0">
                <a:latin typeface="Times New Roman" panose="02020603050405020304" pitchFamily="18" charset="0"/>
                <a:cs typeface="Times New Roman" panose="02020603050405020304" pitchFamily="18" charset="0"/>
              </a:rPr>
              <a:t>In this, we talked about create anime characters. In future, we plan to see if it is possible to animate those generated characters through deep learning. If there exists such a method, we intend to see how we can adapt such method, and possibly improve it further by performing several different experiments. Moreover, we'll also investigate ways to improve our current model even further.</a:t>
            </a:r>
          </a:p>
        </p:txBody>
      </p:sp>
    </p:spTree>
    <p:extLst>
      <p:ext uri="{BB962C8B-B14F-4D97-AF65-F5344CB8AC3E}">
        <p14:creationId xmlns:p14="http://schemas.microsoft.com/office/powerpoint/2010/main" val="401231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311F-B583-4FDA-8D43-2DE01A3BBE2B}"/>
              </a:ext>
            </a:extLst>
          </p:cNvPr>
          <p:cNvSpPr>
            <a:spLocks noGrp="1"/>
          </p:cNvSpPr>
          <p:nvPr>
            <p:ph type="title"/>
          </p:nvPr>
        </p:nvSpPr>
        <p:spPr>
          <a:xfrm>
            <a:off x="1136428" y="627564"/>
            <a:ext cx="7474172" cy="1325563"/>
          </a:xfrm>
        </p:spPr>
        <p:txBody>
          <a:bodyPr>
            <a:normAutofit/>
          </a:bodyPr>
          <a:lstStyle/>
          <a:p>
            <a:r>
              <a:rPr lang="en-US" dirty="0">
                <a:latin typeface="Times New Roman" panose="02020603050405020304" pitchFamily="18" charset="0"/>
                <a:cs typeface="Times New Roman" panose="02020603050405020304" pitchFamily="18" charset="0"/>
              </a:rPr>
              <a:t>References</a:t>
            </a:r>
          </a:p>
        </p:txBody>
      </p:sp>
      <p:sp>
        <p:nvSpPr>
          <p:cNvPr id="32" name="Content Placeholder 2">
            <a:extLst>
              <a:ext uri="{FF2B5EF4-FFF2-40B4-BE49-F238E27FC236}">
                <a16:creationId xmlns:a16="http://schemas.microsoft.com/office/drawing/2014/main" id="{B1DFD620-4927-4B32-A654-101D35819C64}"/>
              </a:ext>
            </a:extLst>
          </p:cNvPr>
          <p:cNvSpPr>
            <a:spLocks noGrp="1"/>
          </p:cNvSpPr>
          <p:nvPr>
            <p:ph idx="1"/>
          </p:nvPr>
        </p:nvSpPr>
        <p:spPr>
          <a:xfrm>
            <a:off x="742533" y="1703692"/>
            <a:ext cx="8035707" cy="4908123"/>
          </a:xfrm>
        </p:spPr>
        <p:txBody>
          <a:bodyPr anchor="ctr">
            <a:normAutofit/>
          </a:bodyPr>
          <a:lstStyle/>
          <a:p>
            <a:pPr marL="0" indent="0" algn="just">
              <a:buNone/>
            </a:pPr>
            <a:r>
              <a:rPr lang="en-US" sz="1800" i="1" dirty="0">
                <a:latin typeface="Times New Roman" panose="02020603050405020304" pitchFamily="18" charset="0"/>
                <a:cs typeface="Times New Roman" panose="02020603050405020304" pitchFamily="18" charset="0"/>
              </a:rPr>
              <a:t>[1] Ian J. Goodfellow, Jean </a:t>
            </a:r>
            <a:r>
              <a:rPr lang="en-US" sz="1800" i="1" dirty="0" err="1">
                <a:latin typeface="Times New Roman" panose="02020603050405020304" pitchFamily="18" charset="0"/>
                <a:cs typeface="Times New Roman" panose="02020603050405020304" pitchFamily="18" charset="0"/>
              </a:rPr>
              <a:t>Pouget</a:t>
            </a:r>
            <a:r>
              <a:rPr lang="en-US" sz="1800" i="1" dirty="0">
                <a:latin typeface="Times New Roman" panose="02020603050405020304" pitchFamily="18" charset="0"/>
                <a:cs typeface="Times New Roman" panose="02020603050405020304" pitchFamily="18" charset="0"/>
              </a:rPr>
              <a:t>-Abadie, Mehdi Mirza, Bing Xu, David </a:t>
            </a:r>
            <a:r>
              <a:rPr lang="en-US" sz="1800" i="1" dirty="0" err="1">
                <a:latin typeface="Times New Roman" panose="02020603050405020304" pitchFamily="18" charset="0"/>
                <a:cs typeface="Times New Roman" panose="02020603050405020304" pitchFamily="18" charset="0"/>
              </a:rPr>
              <a:t>Warde</a:t>
            </a:r>
            <a:r>
              <a:rPr lang="en-US" sz="1800" i="1" dirty="0">
                <a:latin typeface="Times New Roman" panose="02020603050405020304" pitchFamily="18" charset="0"/>
                <a:cs typeface="Times New Roman" panose="02020603050405020304" pitchFamily="18" charset="0"/>
              </a:rPr>
              <a:t>-Farley, </a:t>
            </a:r>
            <a:r>
              <a:rPr lang="en-US" sz="1800" i="1" dirty="0" err="1">
                <a:latin typeface="Times New Roman" panose="02020603050405020304" pitchFamily="18" charset="0"/>
                <a:cs typeface="Times New Roman" panose="02020603050405020304" pitchFamily="18" charset="0"/>
              </a:rPr>
              <a:t>Sherjil</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Ozair</a:t>
            </a:r>
            <a:r>
              <a:rPr lang="en-US" sz="1800" i="1" dirty="0">
                <a:latin typeface="Times New Roman" panose="02020603050405020304" pitchFamily="18" charset="0"/>
                <a:cs typeface="Times New Roman" panose="02020603050405020304" pitchFamily="18" charset="0"/>
              </a:rPr>
              <a:t>, Aaron Courville, </a:t>
            </a:r>
            <a:r>
              <a:rPr lang="en-US" sz="1800" i="1" dirty="0" err="1">
                <a:latin typeface="Times New Roman" panose="02020603050405020304" pitchFamily="18" charset="0"/>
                <a:cs typeface="Times New Roman" panose="02020603050405020304" pitchFamily="18" charset="0"/>
              </a:rPr>
              <a:t>Yoshua</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Bengio</a:t>
            </a:r>
            <a:r>
              <a:rPr lang="en-US" sz="1800" i="1" dirty="0">
                <a:latin typeface="Times New Roman" panose="02020603050405020304" pitchFamily="18" charset="0"/>
                <a:cs typeface="Times New Roman" panose="02020603050405020304" pitchFamily="18" charset="0"/>
              </a:rPr>
              <a:t>, “Generative Adversarial Networks”, 2014</a:t>
            </a:r>
          </a:p>
          <a:p>
            <a:pPr marL="0" indent="0" algn="just">
              <a:buNone/>
            </a:pPr>
            <a:r>
              <a:rPr lang="en-US" sz="1800" i="1" dirty="0">
                <a:latin typeface="Times New Roman" panose="02020603050405020304" pitchFamily="18" charset="0"/>
                <a:cs typeface="Times New Roman" panose="02020603050405020304" pitchFamily="18" charset="0"/>
              </a:rPr>
              <a:t>[2] Jesse Engel, Kumar Krishna Agrawal, </a:t>
            </a:r>
            <a:r>
              <a:rPr lang="en-US" sz="1800" i="1" dirty="0" err="1">
                <a:latin typeface="Times New Roman" panose="02020603050405020304" pitchFamily="18" charset="0"/>
                <a:cs typeface="Times New Roman" panose="02020603050405020304" pitchFamily="18" charset="0"/>
              </a:rPr>
              <a:t>Shuo</a:t>
            </a:r>
            <a:r>
              <a:rPr lang="en-US" sz="1800" i="1" dirty="0">
                <a:latin typeface="Times New Roman" panose="02020603050405020304" pitchFamily="18" charset="0"/>
                <a:cs typeface="Times New Roman" panose="02020603050405020304" pitchFamily="18" charset="0"/>
              </a:rPr>
              <a:t> Chen, Ishaan </a:t>
            </a:r>
            <a:r>
              <a:rPr lang="en-US" sz="1800" i="1" dirty="0" err="1">
                <a:latin typeface="Times New Roman" panose="02020603050405020304" pitchFamily="18" charset="0"/>
                <a:cs typeface="Times New Roman" panose="02020603050405020304" pitchFamily="18" charset="0"/>
              </a:rPr>
              <a:t>Gulrajani</a:t>
            </a:r>
            <a:r>
              <a:rPr lang="en-US" sz="1800" i="1" dirty="0">
                <a:latin typeface="Times New Roman" panose="02020603050405020304" pitchFamily="18" charset="0"/>
                <a:cs typeface="Times New Roman" panose="02020603050405020304" pitchFamily="18" charset="0"/>
              </a:rPr>
              <a:t>, Chris Donahue, Adam Roberts, "</a:t>
            </a:r>
            <a:r>
              <a:rPr lang="en-US" sz="1800" i="1" dirty="0" err="1">
                <a:latin typeface="Times New Roman" panose="02020603050405020304" pitchFamily="18" charset="0"/>
                <a:cs typeface="Times New Roman" panose="02020603050405020304" pitchFamily="18" charset="0"/>
              </a:rPr>
              <a:t>GANSynth</a:t>
            </a:r>
            <a:r>
              <a:rPr lang="en-US" sz="1800" i="1" dirty="0">
                <a:latin typeface="Times New Roman" panose="02020603050405020304" pitchFamily="18" charset="0"/>
                <a:cs typeface="Times New Roman" panose="02020603050405020304" pitchFamily="18" charset="0"/>
              </a:rPr>
              <a:t>: Adversarial Neural Audio Synthesis", 2018</a:t>
            </a:r>
          </a:p>
          <a:p>
            <a:pPr marL="0" indent="0" algn="just">
              <a:buNone/>
            </a:pPr>
            <a:r>
              <a:rPr lang="en-US" sz="1800" i="1" dirty="0">
                <a:latin typeface="Times New Roman" panose="02020603050405020304" pitchFamily="18" charset="0"/>
                <a:cs typeface="Times New Roman" panose="02020603050405020304" pitchFamily="18" charset="0"/>
              </a:rPr>
              <a:t>[3] Scott Reed, Zeynep </a:t>
            </a:r>
            <a:r>
              <a:rPr lang="en-US" sz="1800" i="1" dirty="0" err="1">
                <a:latin typeface="Times New Roman" panose="02020603050405020304" pitchFamily="18" charset="0"/>
                <a:cs typeface="Times New Roman" panose="02020603050405020304" pitchFamily="18" charset="0"/>
              </a:rPr>
              <a:t>Akata</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Xinchen</a:t>
            </a:r>
            <a:r>
              <a:rPr lang="en-US" sz="1800" i="1" dirty="0">
                <a:latin typeface="Times New Roman" panose="02020603050405020304" pitchFamily="18" charset="0"/>
                <a:cs typeface="Times New Roman" panose="02020603050405020304" pitchFamily="18" charset="0"/>
              </a:rPr>
              <a:t> Yan, </a:t>
            </a:r>
            <a:r>
              <a:rPr lang="en-US" sz="1800" i="1" dirty="0" err="1">
                <a:latin typeface="Times New Roman" panose="02020603050405020304" pitchFamily="18" charset="0"/>
                <a:cs typeface="Times New Roman" panose="02020603050405020304" pitchFamily="18" charset="0"/>
              </a:rPr>
              <a:t>Lajanugen</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Logeswaran</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Bernt</a:t>
            </a:r>
            <a:r>
              <a:rPr lang="en-US" sz="1800" i="1" dirty="0">
                <a:latin typeface="Times New Roman" panose="02020603050405020304" pitchFamily="18" charset="0"/>
                <a:cs typeface="Times New Roman" panose="02020603050405020304" pitchFamily="18" charset="0"/>
              </a:rPr>
              <a:t> Schiele, </a:t>
            </a:r>
            <a:r>
              <a:rPr lang="en-US" sz="1800" i="1" dirty="0" err="1">
                <a:latin typeface="Times New Roman" panose="02020603050405020304" pitchFamily="18" charset="0"/>
                <a:cs typeface="Times New Roman" panose="02020603050405020304" pitchFamily="18" charset="0"/>
              </a:rPr>
              <a:t>Honglak</a:t>
            </a:r>
            <a:r>
              <a:rPr lang="en-US" sz="1800" i="1" dirty="0">
                <a:latin typeface="Times New Roman" panose="02020603050405020304" pitchFamily="18" charset="0"/>
                <a:cs typeface="Times New Roman" panose="02020603050405020304" pitchFamily="18" charset="0"/>
              </a:rPr>
              <a:t> Lee, "Generative Adversarial Text to Image Synthesis", 2016</a:t>
            </a:r>
          </a:p>
          <a:p>
            <a:pPr marL="0" indent="0" algn="just">
              <a:buNone/>
            </a:pPr>
            <a:r>
              <a:rPr lang="en-US" sz="1800" i="1" dirty="0">
                <a:latin typeface="Times New Roman" panose="02020603050405020304" pitchFamily="18" charset="0"/>
                <a:cs typeface="Times New Roman" panose="02020603050405020304" pitchFamily="18" charset="0"/>
              </a:rPr>
              <a:t>[4] Teng Zhang, Arnold </a:t>
            </a:r>
            <a:r>
              <a:rPr lang="en-US" sz="1800" i="1" dirty="0" err="1">
                <a:latin typeface="Times New Roman" panose="02020603050405020304" pitchFamily="18" charset="0"/>
                <a:cs typeface="Times New Roman" panose="02020603050405020304" pitchFamily="18" charset="0"/>
              </a:rPr>
              <a:t>Wiliem</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Siqi</a:t>
            </a:r>
            <a:r>
              <a:rPr lang="en-US" sz="1800" i="1" dirty="0">
                <a:latin typeface="Times New Roman" panose="02020603050405020304" pitchFamily="18" charset="0"/>
                <a:cs typeface="Times New Roman" panose="02020603050405020304" pitchFamily="18" charset="0"/>
              </a:rPr>
              <a:t> Yang, Brian Lovell, "TV-GAN: Generative Adversarial Network Based Thermal to Visible Face Recognition", 2018</a:t>
            </a:r>
          </a:p>
          <a:p>
            <a:pPr marL="0" indent="0" algn="just">
              <a:buNone/>
            </a:pPr>
            <a:r>
              <a:rPr lang="en-US" sz="1800" i="1" dirty="0">
                <a:latin typeface="Times New Roman" panose="02020603050405020304" pitchFamily="18" charset="0"/>
                <a:cs typeface="Times New Roman" panose="02020603050405020304" pitchFamily="18" charset="0"/>
              </a:rPr>
              <a:t>[5] </a:t>
            </a:r>
            <a:r>
              <a:rPr lang="en-US" sz="1800" i="1" dirty="0">
                <a:latin typeface="Times New Roman" panose="02020603050405020304" pitchFamily="18" charset="0"/>
                <a:cs typeface="Times New Roman" panose="02020603050405020304" pitchFamily="18" charset="0"/>
                <a:hlinkClick r:id="rId2"/>
              </a:rPr>
              <a:t>https://github.com/nagadomi/lbpcascade_animeface</a:t>
            </a:r>
            <a:endParaRPr lang="en-US" sz="1800" i="1" dirty="0">
              <a:latin typeface="Times New Roman" panose="02020603050405020304" pitchFamily="18" charset="0"/>
              <a:cs typeface="Times New Roman" panose="02020603050405020304" pitchFamily="18" charset="0"/>
            </a:endParaRPr>
          </a:p>
          <a:p>
            <a:pPr marL="0" indent="0" algn="just">
              <a:buNone/>
            </a:pPr>
            <a:r>
              <a:rPr lang="en-US" sz="1800" i="1" dirty="0">
                <a:latin typeface="Times New Roman" panose="02020603050405020304" pitchFamily="18" charset="0"/>
                <a:cs typeface="Times New Roman" panose="02020603050405020304" pitchFamily="18" charset="0"/>
              </a:rPr>
              <a:t>[6] </a:t>
            </a:r>
            <a:r>
              <a:rPr lang="en-US" sz="1800" i="1" dirty="0" err="1">
                <a:latin typeface="Times New Roman" panose="02020603050405020304" pitchFamily="18" charset="0"/>
                <a:cs typeface="Times New Roman" panose="02020603050405020304" pitchFamily="18" charset="0"/>
              </a:rPr>
              <a:t>Tero</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Karras</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Samuli</a:t>
            </a:r>
            <a:r>
              <a:rPr lang="en-US" sz="1800" i="1" dirty="0">
                <a:latin typeface="Times New Roman" panose="02020603050405020304" pitchFamily="18" charset="0"/>
                <a:cs typeface="Times New Roman" panose="02020603050405020304" pitchFamily="18" charset="0"/>
              </a:rPr>
              <a:t> Laine, Timo </a:t>
            </a:r>
            <a:r>
              <a:rPr lang="en-US" sz="1800" i="1" dirty="0" err="1">
                <a:latin typeface="Times New Roman" panose="02020603050405020304" pitchFamily="18" charset="0"/>
                <a:cs typeface="Times New Roman" panose="02020603050405020304" pitchFamily="18" charset="0"/>
              </a:rPr>
              <a:t>Aila</a:t>
            </a:r>
            <a:r>
              <a:rPr lang="en-US" sz="1800" i="1" dirty="0">
                <a:latin typeface="Times New Roman" panose="02020603050405020304" pitchFamily="18" charset="0"/>
                <a:cs typeface="Times New Roman" panose="02020603050405020304" pitchFamily="18" charset="0"/>
              </a:rPr>
              <a:t>, "A Style-Based Generator Architecture for Generative Adversarial Networks", 2018</a:t>
            </a:r>
          </a:p>
          <a:p>
            <a:pPr marL="0" indent="0" algn="just">
              <a:buNone/>
            </a:pPr>
            <a:r>
              <a:rPr lang="en-US" sz="1800" i="1" dirty="0">
                <a:latin typeface="Times New Roman" panose="02020603050405020304" pitchFamily="18" charset="0"/>
                <a:cs typeface="Times New Roman" panose="02020603050405020304" pitchFamily="18" charset="0"/>
              </a:rPr>
              <a:t>[7] Katherine L. Hermann, Simon </a:t>
            </a:r>
            <a:r>
              <a:rPr lang="en-US" sz="1800" i="1" dirty="0" err="1">
                <a:latin typeface="Times New Roman" panose="02020603050405020304" pitchFamily="18" charset="0"/>
                <a:cs typeface="Times New Roman" panose="02020603050405020304" pitchFamily="18" charset="0"/>
              </a:rPr>
              <a:t>Kornblith</a:t>
            </a:r>
            <a:r>
              <a:rPr lang="en-US" sz="1800" i="1" dirty="0">
                <a:latin typeface="Times New Roman" panose="02020603050405020304" pitchFamily="18" charset="0"/>
                <a:cs typeface="Times New Roman" panose="02020603050405020304" pitchFamily="18" charset="0"/>
              </a:rPr>
              <a:t>, "Exploring the Origins and Prevalence of Texture Bias in Convolutional Neural Networks", 2019</a:t>
            </a:r>
          </a:p>
        </p:txBody>
      </p:sp>
      <p:sp>
        <p:nvSpPr>
          <p:cNvPr id="33"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Presentation with Checklist">
            <a:extLst>
              <a:ext uri="{FF2B5EF4-FFF2-40B4-BE49-F238E27FC236}">
                <a16:creationId xmlns:a16="http://schemas.microsoft.com/office/drawing/2014/main" id="{3D9CEF02-134D-4A88-B96F-1AEFBE3DA9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16153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E386-DE59-4CC3-857E-137C609374FB}"/>
              </a:ext>
            </a:extLst>
          </p:cNvPr>
          <p:cNvSpPr>
            <a:spLocks noGrp="1"/>
          </p:cNvSpPr>
          <p:nvPr>
            <p:ph type="title"/>
          </p:nvPr>
        </p:nvSpPr>
        <p:spPr>
          <a:xfrm>
            <a:off x="838200" y="365125"/>
            <a:ext cx="10515600" cy="1325563"/>
          </a:xfrm>
        </p:spPr>
        <p:txBody>
          <a:bodyPr>
            <a:normAutofit/>
          </a:bodyPr>
          <a:lstStyle/>
          <a:p>
            <a:r>
              <a:rPr lang="en-US">
                <a:latin typeface="Times New Roman" panose="02020603050405020304" pitchFamily="18" charset="0"/>
                <a:cs typeface="Times New Roman" panose="02020603050405020304" pitchFamily="18" charset="0"/>
              </a:rPr>
              <a:t>Motivation</a:t>
            </a:r>
          </a:p>
        </p:txBody>
      </p:sp>
      <p:pic>
        <p:nvPicPr>
          <p:cNvPr id="1026" name="Picture 2">
            <a:extLst>
              <a:ext uri="{FF2B5EF4-FFF2-40B4-BE49-F238E27FC236}">
                <a16:creationId xmlns:a16="http://schemas.microsoft.com/office/drawing/2014/main" id="{F008CC7C-4802-4913-93A2-1B7085B8D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17" r="13583" b="2"/>
          <a:stretch/>
        </p:blipFill>
        <p:spPr bwMode="auto">
          <a:xfrm>
            <a:off x="400147" y="1825625"/>
            <a:ext cx="4614766" cy="4667250"/>
          </a:xfrm>
          <a:prstGeom prst="rect">
            <a:avLst/>
          </a:prstGeom>
          <a:noFill/>
          <a:extLst>
            <a:ext uri="{909E8E84-426E-40DD-AFC4-6F175D3DCCD1}">
              <a14:hiddenFill xmlns:a14="http://schemas.microsoft.com/office/drawing/2010/main">
                <a:solidFill>
                  <a:srgbClr val="FFFFFF"/>
                </a:solidFill>
              </a14:hiddenFill>
            </a:ext>
          </a:extLst>
        </p:spPr>
      </p:pic>
      <p:sp>
        <p:nvSpPr>
          <p:cNvPr id="39" name="Content Placeholder 2">
            <a:extLst>
              <a:ext uri="{FF2B5EF4-FFF2-40B4-BE49-F238E27FC236}">
                <a16:creationId xmlns:a16="http://schemas.microsoft.com/office/drawing/2014/main" id="{58F44805-64A7-41BA-BA95-9D7CBC600223}"/>
              </a:ext>
            </a:extLst>
          </p:cNvPr>
          <p:cNvSpPr>
            <a:spLocks noGrp="1"/>
          </p:cNvSpPr>
          <p:nvPr>
            <p:ph idx="1"/>
          </p:nvPr>
        </p:nvSpPr>
        <p:spPr>
          <a:xfrm>
            <a:off x="5225134" y="365125"/>
            <a:ext cx="6688570" cy="6127750"/>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With machine learning experiencing a soaring growth in almost all spear of life, a recent yet immensely debated topic could never have better piqued the curiosity of tech geeks as GAN does.</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Amongst all of the serious wonders pulled off by this relatively new tech, we however are more inclined towards the region of our which is Japanese animation, otherwise known as </a:t>
            </a:r>
            <a:r>
              <a:rPr lang="en-US" sz="1800" i="1" dirty="0">
                <a:latin typeface="Times New Roman" panose="02020603050405020304" pitchFamily="18" charset="0"/>
                <a:cs typeface="Times New Roman" panose="02020603050405020304" pitchFamily="18" charset="0"/>
              </a:rPr>
              <a:t>anime</a:t>
            </a:r>
            <a:r>
              <a:rPr lang="en-US" sz="1800" dirty="0">
                <a:latin typeface="Times New Roman" panose="02020603050405020304" pitchFamily="18" charset="0"/>
                <a:cs typeface="Times New Roman" panose="02020603050405020304" pitchFamily="18" charset="0"/>
              </a:rPr>
              <a:t>.</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Moreover, it should also be noticed that game development and animation production are rather expensive and require a lot of manual work. We, however, plan to reduce our dependencies on human resources for such tasks, and GAN comes in as a savior as it can not only auto-generate colorized anime characters but can also save us from the hassle of designing the non-playable characters (NPCs) for game titles.</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However, to be put it simply, our rather persistent interest in anime and our inclination toward expanding the horizon of our previous research, “</a:t>
            </a:r>
            <a:r>
              <a:rPr lang="en-US" sz="1800" i="1" dirty="0">
                <a:latin typeface="Times New Roman" panose="02020603050405020304" pitchFamily="18" charset="0"/>
                <a:cs typeface="Times New Roman" panose="02020603050405020304" pitchFamily="18" charset="0"/>
              </a:rPr>
              <a:t>Are Anime Cartoon?,</a:t>
            </a:r>
            <a:r>
              <a:rPr lang="en-US" sz="1800" dirty="0">
                <a:latin typeface="Times New Roman" panose="02020603050405020304" pitchFamily="18" charset="0"/>
                <a:cs typeface="Times New Roman" panose="02020603050405020304" pitchFamily="18" charset="0"/>
              </a:rPr>
              <a:t>” could be consider the impending reason for us to work on this problem.</a:t>
            </a:r>
          </a:p>
        </p:txBody>
      </p:sp>
    </p:spTree>
    <p:extLst>
      <p:ext uri="{BB962C8B-B14F-4D97-AF65-F5344CB8AC3E}">
        <p14:creationId xmlns:p14="http://schemas.microsoft.com/office/powerpoint/2010/main" val="1632235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9AD58E-422B-4360-A230-E11738C23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9495" y="1258956"/>
            <a:ext cx="7673008" cy="5022574"/>
          </a:xfrm>
        </p:spPr>
      </p:pic>
      <p:sp>
        <p:nvSpPr>
          <p:cNvPr id="2" name="Title 1">
            <a:extLst>
              <a:ext uri="{FF2B5EF4-FFF2-40B4-BE49-F238E27FC236}">
                <a16:creationId xmlns:a16="http://schemas.microsoft.com/office/drawing/2014/main" id="{735737DE-5C3C-4279-B4D3-3F8196FD1FF0}"/>
              </a:ext>
            </a:extLst>
          </p:cNvPr>
          <p:cNvSpPr>
            <a:spLocks noGrp="1"/>
          </p:cNvSpPr>
          <p:nvPr>
            <p:ph type="title"/>
          </p:nvPr>
        </p:nvSpPr>
        <p:spPr>
          <a:xfrm>
            <a:off x="919118" y="132522"/>
            <a:ext cx="10353761" cy="927651"/>
          </a:xfrm>
        </p:spPr>
        <p:txBody>
          <a:bodyPr/>
          <a:lstStyle/>
          <a:p>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251980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D0DCA52-98D9-487E-A1E4-2348DFA524CD}"/>
              </a:ext>
            </a:extLst>
          </p:cNvPr>
          <p:cNvSpPr>
            <a:spLocks noGrp="1"/>
          </p:cNvSpPr>
          <p:nvPr>
            <p:ph idx="1"/>
          </p:nvPr>
        </p:nvSpPr>
        <p:spPr>
          <a:xfrm>
            <a:off x="128588" y="3337269"/>
            <a:ext cx="11815762" cy="3226980"/>
          </a:xfrm>
        </p:spPr>
        <p:txBody>
          <a:bodyPr>
            <a:normAutofit/>
          </a:bodyPr>
          <a:lstStyle/>
          <a:p>
            <a:pPr marL="0" indent="0" algn="just">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Since the authors of this research paper love anime, we were charmed by them and were tempted to create our own anime characters. However, since we were not skilled in terms of drawing, we were forced to drop the idea of manually drawing the characters.</a:t>
            </a:r>
          </a:p>
          <a:p>
            <a:pPr marL="0" indent="0" algn="just">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However, we didn’t want to give up on the idea of creating our own anime characters, so we decided to look into a method of developing anime characters with the help of deep learning, which is when we came across a particular deep learning based generative model, Generative Adversarial Networks [1] or GANs.</a:t>
            </a:r>
          </a:p>
          <a:p>
            <a:pPr marL="0" indent="0" algn="just">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Generative Adversarial Networks is a new framework for estimation of the generative models by training two models simultaneously, a </a:t>
            </a:r>
            <a:r>
              <a:rPr lang="en-US" sz="2000" b="1" dirty="0">
                <a:latin typeface="Times New Roman" panose="02020603050405020304" pitchFamily="18" charset="0"/>
                <a:ea typeface="Tahoma" panose="020B0604030504040204" pitchFamily="34" charset="0"/>
                <a:cs typeface="Times New Roman" panose="02020603050405020304" pitchFamily="18" charset="0"/>
              </a:rPr>
              <a:t>generative model </a:t>
            </a:r>
            <a:r>
              <a:rPr lang="en-US" sz="2000" b="1" i="1" dirty="0">
                <a:latin typeface="Times New Roman" panose="02020603050405020304" pitchFamily="18" charset="0"/>
                <a:ea typeface="Tahoma" panose="020B0604030504040204" pitchFamily="34" charset="0"/>
                <a:cs typeface="Times New Roman" panose="02020603050405020304" pitchFamily="18" charset="0"/>
              </a:rPr>
              <a:t>G</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learns to generate plausible data, while a </a:t>
            </a:r>
            <a:r>
              <a:rPr lang="en-US" sz="2000" b="1" dirty="0">
                <a:latin typeface="Times New Roman" panose="02020603050405020304" pitchFamily="18" charset="0"/>
                <a:ea typeface="Tahoma" panose="020B0604030504040204" pitchFamily="34" charset="0"/>
                <a:cs typeface="Times New Roman" panose="02020603050405020304" pitchFamily="18" charset="0"/>
              </a:rPr>
              <a:t>discriminative model </a:t>
            </a:r>
            <a:r>
              <a:rPr lang="en-US" sz="2000" b="1" i="1" dirty="0">
                <a:latin typeface="Times New Roman" panose="02020603050405020304" pitchFamily="18" charset="0"/>
                <a:ea typeface="Tahoma" panose="020B0604030504040204" pitchFamily="34" charset="0"/>
                <a:cs typeface="Times New Roman" panose="02020603050405020304" pitchFamily="18" charset="0"/>
              </a:rPr>
              <a:t>D</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learns to distinguish the generator's fake data from real data. The discriminator penalizes the generator for producing implausible results.</a:t>
            </a:r>
          </a:p>
        </p:txBody>
      </p:sp>
      <p:pic>
        <p:nvPicPr>
          <p:cNvPr id="76" name="Picture 2" descr="A picture containing game, food&#10;&#10;Description automatically generated">
            <a:extLst>
              <a:ext uri="{FF2B5EF4-FFF2-40B4-BE49-F238E27FC236}">
                <a16:creationId xmlns:a16="http://schemas.microsoft.com/office/drawing/2014/main" id="{07BA475C-AA4F-403B-957B-26C5C75559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094" b="1800"/>
          <a:stretch/>
        </p:blipFill>
        <p:spPr bwMode="auto">
          <a:xfrm>
            <a:off x="0" y="0"/>
            <a:ext cx="12191999" cy="314816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78" name="Title 3">
            <a:extLst>
              <a:ext uri="{FF2B5EF4-FFF2-40B4-BE49-F238E27FC236}">
                <a16:creationId xmlns:a16="http://schemas.microsoft.com/office/drawing/2014/main" id="{C10EF66C-C2B9-495B-A818-E1649C929DFB}"/>
              </a:ext>
            </a:extLst>
          </p:cNvPr>
          <p:cNvSpPr txBox="1">
            <a:spLocks/>
          </p:cNvSpPr>
          <p:nvPr/>
        </p:nvSpPr>
        <p:spPr>
          <a:xfrm>
            <a:off x="1135755" y="356221"/>
            <a:ext cx="6780477" cy="2105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488574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2-Hour Anime Music Mix - Beautiful &amp; Emotional Anime Soundtracks ...">
            <a:extLst>
              <a:ext uri="{FF2B5EF4-FFF2-40B4-BE49-F238E27FC236}">
                <a16:creationId xmlns:a16="http://schemas.microsoft.com/office/drawing/2014/main" id="{4FEC9A5B-666D-4546-AB10-AFCC94250AFF}"/>
              </a:ext>
            </a:extLst>
          </p:cNvPr>
          <p:cNvPicPr>
            <a:picLocks noChangeAspect="1" noChangeArrowheads="1"/>
          </p:cNvPicPr>
          <p:nvPr/>
        </p:nvPicPr>
        <p:blipFill>
          <a:blip r:embed="rId2">
            <a:duotone>
              <a:schemeClr val="accent3">
                <a:shade val="45000"/>
                <a:satMod val="135000"/>
              </a:schemeClr>
              <a:prstClr val="white"/>
            </a:duotone>
            <a:alphaModFix amt="35000"/>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F363F8-05F6-4406-93DC-62608B38E6ED}"/>
              </a:ext>
            </a:extLst>
          </p:cNvPr>
          <p:cNvSpPr>
            <a:spLocks noGrp="1"/>
          </p:cNvSpPr>
          <p:nvPr>
            <p:ph type="title"/>
          </p:nvPr>
        </p:nvSpPr>
        <p:spPr>
          <a:xfrm>
            <a:off x="838200" y="365125"/>
            <a:ext cx="10515600" cy="1325563"/>
          </a:xfrm>
        </p:spPr>
        <p:txBody>
          <a:bodyPr>
            <a:normAutofit/>
          </a:bodyPr>
          <a:lstStyle/>
          <a:p>
            <a:r>
              <a:rPr lang="en-US"/>
              <a:t>Related Work</a:t>
            </a:r>
          </a:p>
        </p:txBody>
      </p:sp>
      <p:graphicFrame>
        <p:nvGraphicFramePr>
          <p:cNvPr id="5" name="Content Placeholder 2">
            <a:extLst>
              <a:ext uri="{FF2B5EF4-FFF2-40B4-BE49-F238E27FC236}">
                <a16:creationId xmlns:a16="http://schemas.microsoft.com/office/drawing/2014/main" id="{B0AF8791-5D0A-445D-9BAE-724D6DCEC8E8}"/>
              </a:ext>
            </a:extLst>
          </p:cNvPr>
          <p:cNvGraphicFramePr>
            <a:graphicFrameLocks noGrp="1"/>
          </p:cNvGraphicFramePr>
          <p:nvPr>
            <p:ph idx="1"/>
            <p:extLst>
              <p:ext uri="{D42A27DB-BD31-4B8C-83A1-F6EECF244321}">
                <p14:modId xmlns:p14="http://schemas.microsoft.com/office/powerpoint/2010/main" val="42560996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838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2102B3-0C5B-4A49-A276-15754626FD62}"/>
              </a:ext>
            </a:extLst>
          </p:cNvPr>
          <p:cNvSpPr>
            <a:spLocks noGrp="1"/>
          </p:cNvSpPr>
          <p:nvPr>
            <p:ph type="title"/>
          </p:nvPr>
        </p:nvSpPr>
        <p:spPr>
          <a:xfrm>
            <a:off x="838200" y="253397"/>
            <a:ext cx="10515600" cy="1273233"/>
          </a:xfrm>
        </p:spPr>
        <p:txBody>
          <a:bodyPr>
            <a:normAutofit/>
          </a:bodyPr>
          <a:lstStyle/>
          <a:p>
            <a:r>
              <a:rPr lang="en-US" sz="4000" dirty="0">
                <a:latin typeface="Times New Roman" panose="02020603050405020304" pitchFamily="18" charset="0"/>
                <a:cs typeface="Times New Roman" panose="02020603050405020304" pitchFamily="18" charset="0"/>
              </a:rPr>
              <a:t>Data Collection &amp; Preprocessing</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07F43BB-C42A-46D9-9222-BE0CE6E8951C}"/>
              </a:ext>
            </a:extLst>
          </p:cNvPr>
          <p:cNvSpPr>
            <a:spLocks noGrp="1"/>
          </p:cNvSpPr>
          <p:nvPr>
            <p:ph idx="1"/>
          </p:nvPr>
        </p:nvSpPr>
        <p:spPr>
          <a:xfrm>
            <a:off x="495299" y="1997999"/>
            <a:ext cx="11420475" cy="1673889"/>
          </a:xfrm>
        </p:spPr>
        <p:txBody>
          <a:bodyPr>
            <a:normAutofit lnSpcReduction="10000"/>
          </a:bodyPr>
          <a:lstStyle/>
          <a:p>
            <a:pPr marL="0" indent="0" algn="just">
              <a:buNone/>
            </a:pPr>
            <a:r>
              <a:rPr lang="en-US" sz="2400" b="1" dirty="0">
                <a:latin typeface="Times New Roman" panose="02020603050405020304" pitchFamily="18" charset="0"/>
                <a:cs typeface="Times New Roman" panose="02020603050405020304" pitchFamily="18" charset="0"/>
              </a:rPr>
              <a:t>Data Collection</a:t>
            </a:r>
          </a:p>
          <a:p>
            <a:pPr marL="457200" lvl="1" indent="0" algn="just">
              <a:buNone/>
            </a:pPr>
            <a:r>
              <a:rPr lang="en-US" sz="1800" dirty="0">
                <a:latin typeface="Times New Roman" panose="02020603050405020304" pitchFamily="18" charset="0"/>
                <a:cs typeface="Times New Roman" panose="02020603050405020304" pitchFamily="18" charset="0"/>
              </a:rPr>
              <a:t>Since not many researchers have invested into anime, there is no readily available and reliable dataset for our research on the internet. For a complex task like generating images, it is imperative to have a clean and high-quality dataset.</a:t>
            </a:r>
          </a:p>
          <a:p>
            <a:pPr marL="457200" lvl="1" indent="0" algn="just">
              <a:buNone/>
            </a:pPr>
            <a:r>
              <a:rPr lang="en-US" sz="1800" dirty="0" err="1">
                <a:latin typeface="Times New Roman" panose="02020603050405020304" pitchFamily="18" charset="0"/>
                <a:cs typeface="Times New Roman" panose="02020603050405020304" pitchFamily="18" charset="0"/>
              </a:rPr>
              <a:t>Getchu</a:t>
            </a:r>
            <a:r>
              <a:rPr lang="en-US" sz="1800" dirty="0">
                <a:latin typeface="Times New Roman" panose="02020603050405020304" pitchFamily="18" charset="0"/>
                <a:cs typeface="Times New Roman" panose="02020603050405020304" pitchFamily="18" charset="0"/>
              </a:rPr>
              <a:t> is a website that provides information about anime and Japanese games, and each of them have a character introduction page, which has a still image of a character along with the description of the character.</a:t>
            </a:r>
          </a:p>
        </p:txBody>
      </p:sp>
      <p:pic>
        <p:nvPicPr>
          <p:cNvPr id="9" name="Picture 8" descr="A picture containing drawing&#10;&#10;Description automatically generated">
            <a:extLst>
              <a:ext uri="{FF2B5EF4-FFF2-40B4-BE49-F238E27FC236}">
                <a16:creationId xmlns:a16="http://schemas.microsoft.com/office/drawing/2014/main" id="{C468298B-BB2E-49EE-8040-B010EB747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33011"/>
            <a:ext cx="4310158" cy="2439073"/>
          </a:xfrm>
          <a:prstGeom prst="rect">
            <a:avLst/>
          </a:prstGeom>
        </p:spPr>
      </p:pic>
      <p:sp>
        <p:nvSpPr>
          <p:cNvPr id="16" name="Content Placeholder 2">
            <a:extLst>
              <a:ext uri="{FF2B5EF4-FFF2-40B4-BE49-F238E27FC236}">
                <a16:creationId xmlns:a16="http://schemas.microsoft.com/office/drawing/2014/main" id="{7EDE351F-3356-4DE9-B32B-17019DC2650D}"/>
              </a:ext>
            </a:extLst>
          </p:cNvPr>
          <p:cNvSpPr txBox="1">
            <a:spLocks/>
          </p:cNvSpPr>
          <p:nvPr/>
        </p:nvSpPr>
        <p:spPr>
          <a:xfrm>
            <a:off x="5433391" y="3913029"/>
            <a:ext cx="6482383" cy="2439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latin typeface="Times New Roman" panose="02020603050405020304" pitchFamily="18" charset="0"/>
                <a:cs typeface="Times New Roman" panose="02020603050405020304" pitchFamily="18" charset="0"/>
              </a:rPr>
              <a:t>In the shown figure, we can see an introduction of a character along with an image from </a:t>
            </a:r>
            <a:r>
              <a:rPr lang="en-US" sz="1800" dirty="0" err="1">
                <a:latin typeface="Times New Roman" panose="02020603050405020304" pitchFamily="18" charset="0"/>
                <a:cs typeface="Times New Roman" panose="02020603050405020304" pitchFamily="18" charset="0"/>
              </a:rPr>
              <a:t>Getchu</a:t>
            </a:r>
            <a:r>
              <a:rPr lang="en-US" sz="1800" dirty="0">
                <a:latin typeface="Times New Roman" panose="02020603050405020304" pitchFamily="18" charset="0"/>
                <a:cs typeface="Times New Roman" panose="02020603050405020304" pitchFamily="18" charset="0"/>
              </a:rPr>
              <a:t>.</a:t>
            </a:r>
          </a:p>
          <a:p>
            <a:pPr marL="0" indent="0" algn="just">
              <a:buNone/>
            </a:pPr>
            <a:r>
              <a:rPr lang="en-US" sz="1800" dirty="0">
                <a:latin typeface="Times New Roman" panose="02020603050405020304" pitchFamily="18" charset="0"/>
                <a:cs typeface="Times New Roman" panose="02020603050405020304" pitchFamily="18" charset="0"/>
              </a:rPr>
              <a:t>As we see in the figure that the character image practically clean, and has little to no unwanted data, and the quality is of acceptable level as well. Since, they satisfy the requirements for our research, we’ll be using these images in our experimentations in following sections. Since GANs require a huge amount of data, we collected about 125,000 images of anime characters.</a:t>
            </a:r>
          </a:p>
        </p:txBody>
      </p:sp>
    </p:spTree>
    <p:extLst>
      <p:ext uri="{BB962C8B-B14F-4D97-AF65-F5344CB8AC3E}">
        <p14:creationId xmlns:p14="http://schemas.microsoft.com/office/powerpoint/2010/main" val="3228519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2102B3-0C5B-4A49-A276-15754626FD62}"/>
              </a:ext>
            </a:extLst>
          </p:cNvPr>
          <p:cNvSpPr>
            <a:spLocks noGrp="1"/>
          </p:cNvSpPr>
          <p:nvPr>
            <p:ph type="title"/>
          </p:nvPr>
        </p:nvSpPr>
        <p:spPr>
          <a:xfrm>
            <a:off x="838200" y="253397"/>
            <a:ext cx="10515600" cy="1273233"/>
          </a:xfrm>
        </p:spPr>
        <p:txBody>
          <a:bodyPr>
            <a:normAutofit/>
          </a:bodyPr>
          <a:lstStyle/>
          <a:p>
            <a:r>
              <a:rPr lang="en-US" sz="4000" dirty="0">
                <a:latin typeface="Times New Roman" panose="02020603050405020304" pitchFamily="18" charset="0"/>
                <a:cs typeface="Times New Roman" panose="02020603050405020304" pitchFamily="18" charset="0"/>
              </a:rPr>
              <a:t>Data Collection &amp; Preprocessing</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07F43BB-C42A-46D9-9222-BE0CE6E8951C}"/>
              </a:ext>
            </a:extLst>
          </p:cNvPr>
          <p:cNvSpPr>
            <a:spLocks noGrp="1"/>
          </p:cNvSpPr>
          <p:nvPr>
            <p:ph idx="1"/>
          </p:nvPr>
        </p:nvSpPr>
        <p:spPr>
          <a:xfrm>
            <a:off x="128016" y="1997999"/>
            <a:ext cx="11957967" cy="2108265"/>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Data Preprocessing</a:t>
            </a:r>
          </a:p>
          <a:p>
            <a:pPr marL="457200" lvl="1" indent="0" algn="just">
              <a:buNone/>
            </a:pPr>
            <a:r>
              <a:rPr lang="en-US" sz="1800" dirty="0">
                <a:latin typeface="Times New Roman" panose="02020603050405020304" pitchFamily="18" charset="0"/>
                <a:cs typeface="Times New Roman" panose="02020603050405020304" pitchFamily="18" charset="0"/>
              </a:rPr>
              <a:t>We used a CNN based opensource model [5], which is used for detecting and extracting anime faces from an image, to extract faces from the images.</a:t>
            </a:r>
          </a:p>
          <a:p>
            <a:pPr marL="457200" lvl="1" indent="0" algn="just">
              <a:buNone/>
            </a:pPr>
            <a:r>
              <a:rPr lang="en-US" sz="1800" dirty="0">
                <a:latin typeface="Times New Roman" panose="02020603050405020304" pitchFamily="18" charset="0"/>
                <a:cs typeface="Times New Roman" panose="02020603050405020304" pitchFamily="18" charset="0"/>
              </a:rPr>
              <a:t>However, since our model, which is </a:t>
            </a:r>
            <a:r>
              <a:rPr lang="en-US" sz="1800" dirty="0" err="1">
                <a:latin typeface="Times New Roman" panose="02020603050405020304" pitchFamily="18" charset="0"/>
                <a:cs typeface="Times New Roman" panose="02020603050405020304" pitchFamily="18" charset="0"/>
              </a:rPr>
              <a:t>StyleGAN</a:t>
            </a:r>
            <a:r>
              <a:rPr lang="en-US" sz="1800" dirty="0">
                <a:latin typeface="Times New Roman" panose="02020603050405020304" pitchFamily="18" charset="0"/>
                <a:cs typeface="Times New Roman" panose="02020603050405020304" pitchFamily="18" charset="0"/>
              </a:rPr>
              <a:t> [6] requires a uniform data, which means that all images must have same format, meaning all images should have same the dimensions, same color scheme and same extension. So, after extracting the files, we converted all the files to jpg and used a tool called GIMP to scale all images to 512px x 512px </a:t>
            </a:r>
            <a:r>
              <a:rPr lang="en-US" sz="1800" dirty="0" err="1">
                <a:latin typeface="Times New Roman" panose="02020603050405020304" pitchFamily="18" charset="0"/>
                <a:cs typeface="Times New Roman" panose="02020603050405020304" pitchFamily="18" charset="0"/>
              </a:rPr>
              <a:t>losslessly</a:t>
            </a:r>
            <a:r>
              <a:rPr lang="en-US" sz="1800" dirty="0">
                <a:latin typeface="Times New Roman" panose="02020603050405020304" pitchFamily="18" charset="0"/>
                <a:cs typeface="Times New Roman" panose="02020603050405020304" pitchFamily="18" charset="0"/>
              </a:rPr>
              <a:t>.</a:t>
            </a:r>
          </a:p>
        </p:txBody>
      </p:sp>
      <p:sp>
        <p:nvSpPr>
          <p:cNvPr id="16" name="Content Placeholder 2">
            <a:extLst>
              <a:ext uri="{FF2B5EF4-FFF2-40B4-BE49-F238E27FC236}">
                <a16:creationId xmlns:a16="http://schemas.microsoft.com/office/drawing/2014/main" id="{7EDE351F-3356-4DE9-B32B-17019DC2650D}"/>
              </a:ext>
            </a:extLst>
          </p:cNvPr>
          <p:cNvSpPr txBox="1">
            <a:spLocks/>
          </p:cNvSpPr>
          <p:nvPr/>
        </p:nvSpPr>
        <p:spPr>
          <a:xfrm>
            <a:off x="593337" y="5872074"/>
            <a:ext cx="11187846" cy="732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latin typeface="Times New Roman" panose="02020603050405020304" pitchFamily="18" charset="0"/>
                <a:cs typeface="Times New Roman" panose="02020603050405020304" pitchFamily="18" charset="0"/>
              </a:rPr>
              <a:t>Since </a:t>
            </a:r>
            <a:r>
              <a:rPr lang="en-US" sz="1800" dirty="0" err="1">
                <a:latin typeface="Times New Roman" panose="02020603050405020304" pitchFamily="18" charset="0"/>
                <a:cs typeface="Times New Roman" panose="02020603050405020304" pitchFamily="18" charset="0"/>
              </a:rPr>
              <a:t>StyleGAN</a:t>
            </a:r>
            <a:r>
              <a:rPr lang="en-US" sz="1800" dirty="0">
                <a:latin typeface="Times New Roman" panose="02020603050405020304" pitchFamily="18" charset="0"/>
                <a:cs typeface="Times New Roman" panose="02020603050405020304" pitchFamily="18" charset="0"/>
              </a:rPr>
              <a:t> only accepts .</a:t>
            </a:r>
            <a:r>
              <a:rPr lang="en-US" sz="1800" dirty="0" err="1">
                <a:latin typeface="Times New Roman" panose="02020603050405020304" pitchFamily="18" charset="0"/>
                <a:cs typeface="Times New Roman" panose="02020603050405020304" pitchFamily="18" charset="0"/>
              </a:rPr>
              <a:t>tfrecord</a:t>
            </a:r>
            <a:r>
              <a:rPr lang="en-US" sz="1800" dirty="0">
                <a:latin typeface="Times New Roman" panose="02020603050405020304" pitchFamily="18" charset="0"/>
                <a:cs typeface="Times New Roman" panose="02020603050405020304" pitchFamily="18" charset="0"/>
              </a:rPr>
              <a:t> extension, we used a special tool provided in [6]’s source code to convert all files into the desired extension.</a:t>
            </a:r>
          </a:p>
        </p:txBody>
      </p:sp>
      <p:pic>
        <p:nvPicPr>
          <p:cNvPr id="5" name="Picture 4" descr="A picture containing toy&#10;&#10;Description automatically generated">
            <a:extLst>
              <a:ext uri="{FF2B5EF4-FFF2-40B4-BE49-F238E27FC236}">
                <a16:creationId xmlns:a16="http://schemas.microsoft.com/office/drawing/2014/main" id="{ED98F682-4E76-484E-B2FE-7CA02C713F4E}"/>
              </a:ext>
            </a:extLst>
          </p:cNvPr>
          <p:cNvPicPr>
            <a:picLocks noChangeAspect="1"/>
          </p:cNvPicPr>
          <p:nvPr/>
        </p:nvPicPr>
        <p:blipFill rotWithShape="1">
          <a:blip r:embed="rId2">
            <a:extLst>
              <a:ext uri="{28A0092B-C50C-407E-A947-70E740481C1C}">
                <a14:useLocalDpi xmlns:a14="http://schemas.microsoft.com/office/drawing/2010/main" val="0"/>
              </a:ext>
            </a:extLst>
          </a:blip>
          <a:srcRect l="-421" r="395"/>
          <a:stretch/>
        </p:blipFill>
        <p:spPr>
          <a:xfrm>
            <a:off x="2080766" y="3843487"/>
            <a:ext cx="3614782" cy="1888046"/>
          </a:xfrm>
          <a:prstGeom prst="rect">
            <a:avLst/>
          </a:prstGeom>
        </p:spPr>
      </p:pic>
      <p:sp>
        <p:nvSpPr>
          <p:cNvPr id="6" name="Arrow: Right 5">
            <a:extLst>
              <a:ext uri="{FF2B5EF4-FFF2-40B4-BE49-F238E27FC236}">
                <a16:creationId xmlns:a16="http://schemas.microsoft.com/office/drawing/2014/main" id="{156BC382-64EE-464B-AED5-D058CACC5F17}"/>
              </a:ext>
            </a:extLst>
          </p:cNvPr>
          <p:cNvSpPr/>
          <p:nvPr/>
        </p:nvSpPr>
        <p:spPr>
          <a:xfrm>
            <a:off x="6388121" y="4537099"/>
            <a:ext cx="1820665" cy="51683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1" name="Picture 10" descr="A picture containing toy&#10;&#10;Description automatically generated">
            <a:extLst>
              <a:ext uri="{FF2B5EF4-FFF2-40B4-BE49-F238E27FC236}">
                <a16:creationId xmlns:a16="http://schemas.microsoft.com/office/drawing/2014/main" id="{841C9A66-E636-4170-B022-C7E6A37B3FF4}"/>
              </a:ext>
            </a:extLst>
          </p:cNvPr>
          <p:cNvPicPr>
            <a:picLocks noChangeAspect="1"/>
          </p:cNvPicPr>
          <p:nvPr/>
        </p:nvPicPr>
        <p:blipFill rotWithShape="1">
          <a:blip r:embed="rId2">
            <a:extLst>
              <a:ext uri="{28A0092B-C50C-407E-A947-70E740481C1C}">
                <a14:useLocalDpi xmlns:a14="http://schemas.microsoft.com/office/drawing/2010/main" val="0"/>
              </a:ext>
            </a:extLst>
          </a:blip>
          <a:srcRect l="9382" t="13658" r="72095" b="42540"/>
          <a:stretch/>
        </p:blipFill>
        <p:spPr>
          <a:xfrm>
            <a:off x="8988995" y="4169761"/>
            <a:ext cx="1209874" cy="1207008"/>
          </a:xfrm>
          <a:prstGeom prst="rect">
            <a:avLst/>
          </a:prstGeom>
        </p:spPr>
      </p:pic>
    </p:spTree>
    <p:extLst>
      <p:ext uri="{BB962C8B-B14F-4D97-AF65-F5344CB8AC3E}">
        <p14:creationId xmlns:p14="http://schemas.microsoft.com/office/powerpoint/2010/main" val="384658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94E375-C962-4250-B904-584240F78211}"/>
              </a:ext>
            </a:extLst>
          </p:cNvPr>
          <p:cNvSpPr>
            <a:spLocks noGrp="1"/>
          </p:cNvSpPr>
          <p:nvPr>
            <p:ph type="title"/>
          </p:nvPr>
        </p:nvSpPr>
        <p:spPr>
          <a:xfrm>
            <a:off x="643467" y="321734"/>
            <a:ext cx="10905066" cy="1135737"/>
          </a:xfrm>
        </p:spPr>
        <p:txBody>
          <a:bodyPr>
            <a:normAutofit/>
          </a:bodyPr>
          <a:lstStyle/>
          <a:p>
            <a:r>
              <a:rPr lang="en-US" sz="3600" dirty="0">
                <a:latin typeface="Times New Roman" panose="02020603050405020304" pitchFamily="18" charset="0"/>
                <a:cs typeface="Times New Roman" panose="02020603050405020304" pitchFamily="18" charset="0"/>
              </a:rPr>
              <a:t>Generative Adversarial Network</a:t>
            </a:r>
          </a:p>
        </p:txBody>
      </p:sp>
      <p:sp>
        <p:nvSpPr>
          <p:cNvPr id="3" name="Content Placeholder 2">
            <a:extLst>
              <a:ext uri="{FF2B5EF4-FFF2-40B4-BE49-F238E27FC236}">
                <a16:creationId xmlns:a16="http://schemas.microsoft.com/office/drawing/2014/main" id="{D7751DAE-888A-4C8D-9686-686DF675C655}"/>
              </a:ext>
            </a:extLst>
          </p:cNvPr>
          <p:cNvSpPr>
            <a:spLocks noGrp="1"/>
          </p:cNvSpPr>
          <p:nvPr>
            <p:ph idx="1"/>
          </p:nvPr>
        </p:nvSpPr>
        <p:spPr>
          <a:xfrm>
            <a:off x="670705" y="1577514"/>
            <a:ext cx="10905066" cy="4958751"/>
          </a:xfrm>
        </p:spPr>
        <p:txBody>
          <a:bodyPr>
            <a:normAutofit/>
          </a:bodyPr>
          <a:lstStyle/>
          <a:p>
            <a:pPr algn="just"/>
            <a:r>
              <a:rPr lang="en-US" sz="2100" dirty="0">
                <a:latin typeface="Times New Roman" panose="02020603050405020304" pitchFamily="18" charset="0"/>
                <a:cs typeface="Times New Roman" panose="02020603050405020304" pitchFamily="18" charset="0"/>
              </a:rPr>
              <a:t>Generative Adversarial Networks were first introduced by Ian Goodfellow et al. [1] in 2014. They are generative models which have been proven to be effective for generating photographic imagery.</a:t>
            </a:r>
          </a:p>
          <a:p>
            <a:pPr algn="just"/>
            <a:r>
              <a:rPr lang="en-US" sz="2100" dirty="0">
                <a:latin typeface="Times New Roman" panose="02020603050405020304" pitchFamily="18" charset="0"/>
                <a:cs typeface="Times New Roman" panose="02020603050405020304" pitchFamily="18" charset="0"/>
              </a:rPr>
              <a:t>GANs are generative models that create new data instances that resemble your training data.</a:t>
            </a:r>
          </a:p>
          <a:p>
            <a:pPr algn="just"/>
            <a:r>
              <a:rPr lang="en-US" sz="2100" dirty="0">
                <a:latin typeface="Times New Roman" panose="02020603050405020304" pitchFamily="18" charset="0"/>
                <a:cs typeface="Times New Roman" panose="02020603050405020304" pitchFamily="18" charset="0"/>
              </a:rPr>
              <a:t>A generative adversarial network (GAN) has two parts:</a:t>
            </a:r>
          </a:p>
          <a:p>
            <a:pPr lvl="1" algn="just"/>
            <a:r>
              <a:rPr lang="en-US" sz="2100" dirty="0">
                <a:latin typeface="Times New Roman" panose="02020603050405020304" pitchFamily="18" charset="0"/>
                <a:cs typeface="Times New Roman" panose="02020603050405020304" pitchFamily="18" charset="0"/>
              </a:rPr>
              <a:t>The </a:t>
            </a:r>
            <a:r>
              <a:rPr lang="en-US" sz="2100" b="1" dirty="0">
                <a:latin typeface="Times New Roman" panose="02020603050405020304" pitchFamily="18" charset="0"/>
                <a:cs typeface="Times New Roman" panose="02020603050405020304" pitchFamily="18" charset="0"/>
              </a:rPr>
              <a:t>generator</a:t>
            </a:r>
            <a:r>
              <a:rPr lang="en-US" sz="2100" dirty="0">
                <a:latin typeface="Times New Roman" panose="02020603050405020304" pitchFamily="18" charset="0"/>
                <a:cs typeface="Times New Roman" panose="02020603050405020304" pitchFamily="18" charset="0"/>
              </a:rPr>
              <a:t> learns to generate plausible data. The generated instances become negative training examples for the discriminator.</a:t>
            </a:r>
          </a:p>
          <a:p>
            <a:pPr lvl="1" algn="just"/>
            <a:r>
              <a:rPr lang="en-US" sz="2100" dirty="0">
                <a:latin typeface="Times New Roman" panose="02020603050405020304" pitchFamily="18" charset="0"/>
                <a:cs typeface="Times New Roman" panose="02020603050405020304" pitchFamily="18" charset="0"/>
              </a:rPr>
              <a:t>The </a:t>
            </a:r>
            <a:r>
              <a:rPr lang="en-US" sz="2100" b="1" dirty="0">
                <a:latin typeface="Times New Roman" panose="02020603050405020304" pitchFamily="18" charset="0"/>
                <a:cs typeface="Times New Roman" panose="02020603050405020304" pitchFamily="18" charset="0"/>
              </a:rPr>
              <a:t>discriminator</a:t>
            </a:r>
            <a:r>
              <a:rPr lang="en-US" sz="2100" dirty="0">
                <a:latin typeface="Times New Roman" panose="02020603050405020304" pitchFamily="18" charset="0"/>
                <a:cs typeface="Times New Roman" panose="02020603050405020304" pitchFamily="18" charset="0"/>
              </a:rPr>
              <a:t> learns to distinguish the generator's fake data from real data.</a:t>
            </a:r>
          </a:p>
          <a:p>
            <a:pPr algn="just"/>
            <a:r>
              <a:rPr lang="en-US" sz="2100" dirty="0">
                <a:latin typeface="Times New Roman" panose="02020603050405020304" pitchFamily="18" charset="0"/>
                <a:cs typeface="Times New Roman" panose="02020603050405020304" pitchFamily="18" charset="0"/>
              </a:rPr>
              <a:t>When training begins, the generator produces obviously fake data, and the discriminator learns to tell that it's fake.</a:t>
            </a:r>
          </a:p>
          <a:p>
            <a:pPr algn="just"/>
            <a:r>
              <a:rPr lang="en-US" sz="2100" dirty="0">
                <a:latin typeface="Times New Roman" panose="02020603050405020304" pitchFamily="18" charset="0"/>
                <a:cs typeface="Times New Roman" panose="02020603050405020304" pitchFamily="18" charset="0"/>
              </a:rPr>
              <a:t>Both the generator and the discriminator are neural networks. The generator output is connected directly to the discriminator input. Through backpropagation, the discriminator's classification provides a signal that the generator uses to update its weights.</a:t>
            </a:r>
          </a:p>
        </p:txBody>
      </p:sp>
      <p:sp>
        <p:nvSpPr>
          <p:cNvPr id="27"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5327323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A2D081-0E19-413C-B415-F9664E2F7E40}"/>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dirty="0">
                <a:solidFill>
                  <a:srgbClr val="FFFFFF"/>
                </a:solidFill>
                <a:latin typeface="Times New Roman" panose="02020603050405020304" pitchFamily="18" charset="0"/>
                <a:cs typeface="Times New Roman" panose="02020603050405020304" pitchFamily="18" charset="0"/>
              </a:rPr>
              <a:t>Discriminator</a:t>
            </a:r>
          </a:p>
        </p:txBody>
      </p:sp>
      <p:pic>
        <p:nvPicPr>
          <p:cNvPr id="4" name="Picture 3" descr="A picture containing screenshot&#10;&#10;Description automatically generated">
            <a:extLst>
              <a:ext uri="{FF2B5EF4-FFF2-40B4-BE49-F238E27FC236}">
                <a16:creationId xmlns:a16="http://schemas.microsoft.com/office/drawing/2014/main" id="{11CFD118-46B0-4DCF-A8C6-239B6F019E27}"/>
              </a:ext>
            </a:extLst>
          </p:cNvPr>
          <p:cNvPicPr>
            <a:picLocks noChangeAspect="1"/>
          </p:cNvPicPr>
          <p:nvPr/>
        </p:nvPicPr>
        <p:blipFill>
          <a:blip r:embed="rId2"/>
          <a:stretch>
            <a:fillRect/>
          </a:stretch>
        </p:blipFill>
        <p:spPr>
          <a:xfrm>
            <a:off x="4647574" y="1235480"/>
            <a:ext cx="6121080" cy="2743200"/>
          </a:xfrm>
          <a:prstGeom prst="rect">
            <a:avLst/>
          </a:prstGeom>
        </p:spPr>
      </p:pic>
      <p:sp>
        <p:nvSpPr>
          <p:cNvPr id="3" name="Content Placeholder 2">
            <a:extLst>
              <a:ext uri="{FF2B5EF4-FFF2-40B4-BE49-F238E27FC236}">
                <a16:creationId xmlns:a16="http://schemas.microsoft.com/office/drawing/2014/main" id="{01A51A77-028D-4228-B7A9-F8301E42C9C7}"/>
              </a:ext>
            </a:extLst>
          </p:cNvPr>
          <p:cNvSpPr>
            <a:spLocks noGrp="1"/>
          </p:cNvSpPr>
          <p:nvPr>
            <p:ph idx="1"/>
          </p:nvPr>
        </p:nvSpPr>
        <p:spPr>
          <a:xfrm>
            <a:off x="2708067" y="195181"/>
            <a:ext cx="9270450" cy="1040297"/>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The discriminator in a GAN is simply a classifier. It tries to distinguish real data from the data created by the generator. Any appropriate network architecture can be used to design the discriminator.</a:t>
            </a:r>
          </a:p>
        </p:txBody>
      </p:sp>
      <p:sp>
        <p:nvSpPr>
          <p:cNvPr id="7" name="Content Placeholder 2">
            <a:extLst>
              <a:ext uri="{FF2B5EF4-FFF2-40B4-BE49-F238E27FC236}">
                <a16:creationId xmlns:a16="http://schemas.microsoft.com/office/drawing/2014/main" id="{E223E690-A15B-4B6A-85A5-AD0DA1362F94}"/>
              </a:ext>
            </a:extLst>
          </p:cNvPr>
          <p:cNvSpPr txBox="1">
            <a:spLocks/>
          </p:cNvSpPr>
          <p:nvPr/>
        </p:nvSpPr>
        <p:spPr>
          <a:xfrm>
            <a:off x="2708067" y="4081671"/>
            <a:ext cx="9270451" cy="25811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700" b="1" dirty="0">
                <a:latin typeface="Times New Roman" panose="02020603050405020304" pitchFamily="18" charset="0"/>
                <a:cs typeface="Times New Roman" panose="02020603050405020304" pitchFamily="18" charset="0"/>
              </a:rPr>
              <a:t>Discriminator Training Data</a:t>
            </a:r>
          </a:p>
          <a:p>
            <a:pPr marL="457200" lvl="1" indent="0" algn="just">
              <a:buNone/>
            </a:pPr>
            <a:r>
              <a:rPr lang="en-US" sz="1700" dirty="0">
                <a:latin typeface="Times New Roman" panose="02020603050405020304" pitchFamily="18" charset="0"/>
                <a:cs typeface="Times New Roman" panose="02020603050405020304" pitchFamily="18" charset="0"/>
              </a:rPr>
              <a:t>The discriminator's training data comes from two sources:</a:t>
            </a:r>
          </a:p>
          <a:p>
            <a:pPr lvl="1" algn="just"/>
            <a:r>
              <a:rPr lang="en-US" sz="1700" dirty="0">
                <a:latin typeface="Times New Roman" panose="02020603050405020304" pitchFamily="18" charset="0"/>
                <a:cs typeface="Times New Roman" panose="02020603050405020304" pitchFamily="18" charset="0"/>
              </a:rPr>
              <a:t>Real data instances:- The discriminator uses these instances as positive examples during training.</a:t>
            </a:r>
          </a:p>
          <a:p>
            <a:pPr lvl="1" algn="just"/>
            <a:r>
              <a:rPr lang="en-US" sz="1700" dirty="0">
                <a:latin typeface="Times New Roman" panose="02020603050405020304" pitchFamily="18" charset="0"/>
                <a:cs typeface="Times New Roman" panose="02020603050405020304" pitchFamily="18" charset="0"/>
              </a:rPr>
              <a:t>Fake data instances:- These are created by the generator. The discriminator uses these instances as negative examples during training.</a:t>
            </a:r>
          </a:p>
          <a:p>
            <a:pPr marL="457200" lvl="1" indent="0" algn="just">
              <a:buNone/>
            </a:pPr>
            <a:endParaRPr lang="en-US" sz="1700" dirty="0">
              <a:latin typeface="Times New Roman" panose="02020603050405020304" pitchFamily="18" charset="0"/>
              <a:cs typeface="Times New Roman" panose="02020603050405020304" pitchFamily="18" charset="0"/>
            </a:endParaRPr>
          </a:p>
          <a:p>
            <a:pPr marL="457200" lvl="1" indent="0" algn="just">
              <a:buNone/>
            </a:pPr>
            <a:r>
              <a:rPr lang="en-US" sz="1700" dirty="0">
                <a:latin typeface="Times New Roman" panose="02020603050405020304" pitchFamily="18" charset="0"/>
                <a:cs typeface="Times New Roman" panose="02020603050405020304" pitchFamily="18" charset="0"/>
              </a:rPr>
              <a:t>In the above figure, the two "Sample" boxes represent these two data sources feeding into the discriminator. During discriminator training, the generator does not train. Its weights remain constant while it produces examples for the discriminator to train on.</a:t>
            </a:r>
          </a:p>
        </p:txBody>
      </p:sp>
    </p:spTree>
    <p:extLst>
      <p:ext uri="{BB962C8B-B14F-4D97-AF65-F5344CB8AC3E}">
        <p14:creationId xmlns:p14="http://schemas.microsoft.com/office/powerpoint/2010/main" val="646724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8FDA3-7753-47E0-BA85-0A953050E318}"/>
              </a:ext>
            </a:extLst>
          </p:cNvPr>
          <p:cNvSpPr>
            <a:spLocks noGrp="1"/>
          </p:cNvSpPr>
          <p:nvPr>
            <p:ph type="title"/>
          </p:nvPr>
        </p:nvSpPr>
        <p:spPr>
          <a:xfrm>
            <a:off x="336384" y="468971"/>
            <a:ext cx="3849053" cy="988512"/>
          </a:xfrm>
          <a:prstGeom prst="ellipse">
            <a:avLst/>
          </a:prstGeom>
        </p:spPr>
        <p:txBody>
          <a:bodyPr>
            <a:normAutofit/>
          </a:bodyPr>
          <a:lstStyle/>
          <a:p>
            <a:pPr algn="ctr"/>
            <a:r>
              <a:rPr lang="en-US" sz="4000" dirty="0">
                <a:latin typeface="Times New Roman" panose="02020603050405020304" pitchFamily="18" charset="0"/>
                <a:cs typeface="Times New Roman" panose="02020603050405020304" pitchFamily="18" charset="0"/>
              </a:rPr>
              <a:t>Generator</a:t>
            </a:r>
          </a:p>
        </p:txBody>
      </p:sp>
      <p:sp>
        <p:nvSpPr>
          <p:cNvPr id="3" name="Content Placeholder 2">
            <a:extLst>
              <a:ext uri="{FF2B5EF4-FFF2-40B4-BE49-F238E27FC236}">
                <a16:creationId xmlns:a16="http://schemas.microsoft.com/office/drawing/2014/main" id="{21A327DD-ED16-422F-A587-C2A8CA14E0B5}"/>
              </a:ext>
            </a:extLst>
          </p:cNvPr>
          <p:cNvSpPr>
            <a:spLocks noGrp="1"/>
          </p:cNvSpPr>
          <p:nvPr>
            <p:ph idx="1"/>
          </p:nvPr>
        </p:nvSpPr>
        <p:spPr>
          <a:xfrm>
            <a:off x="484631" y="1365456"/>
            <a:ext cx="5444681" cy="4578143"/>
          </a:xfrm>
        </p:spPr>
        <p:txBody>
          <a:bodyPr>
            <a:normAutofit/>
          </a:bodyPr>
          <a:lstStyle/>
          <a:p>
            <a:pPr marL="0" indent="0" algn="just">
              <a:buNone/>
            </a:pPr>
            <a:r>
              <a:rPr lang="en-US" sz="1700" dirty="0">
                <a:latin typeface="Times New Roman" panose="02020603050405020304" pitchFamily="18" charset="0"/>
                <a:cs typeface="Times New Roman" panose="02020603050405020304" pitchFamily="18" charset="0"/>
              </a:rPr>
              <a:t>The generator part of a GAN learns to create fake data by incorporating feedback from the discriminator. It learns to make the discriminator classify its output as real.</a:t>
            </a:r>
          </a:p>
          <a:p>
            <a:pPr marL="0" indent="0" algn="just">
              <a:buNone/>
            </a:pPr>
            <a:r>
              <a:rPr lang="en-US" sz="1700" dirty="0">
                <a:latin typeface="Times New Roman" panose="02020603050405020304" pitchFamily="18" charset="0"/>
                <a:cs typeface="Times New Roman" panose="02020603050405020304" pitchFamily="18" charset="0"/>
              </a:rPr>
              <a:t>Generator training requires higher integration between the generator and the discriminator than discriminator training requires. The portion of the GAN that trains the generator includes:</a:t>
            </a:r>
          </a:p>
          <a:p>
            <a:pPr lvl="1" algn="just"/>
            <a:r>
              <a:rPr lang="en-US" sz="1700" dirty="0">
                <a:latin typeface="Times New Roman" panose="02020603050405020304" pitchFamily="18" charset="0"/>
                <a:cs typeface="Times New Roman" panose="02020603050405020304" pitchFamily="18" charset="0"/>
              </a:rPr>
              <a:t>random input.</a:t>
            </a:r>
          </a:p>
          <a:p>
            <a:pPr lvl="1" algn="just"/>
            <a:r>
              <a:rPr lang="en-US" sz="1700" dirty="0">
                <a:latin typeface="Times New Roman" panose="02020603050405020304" pitchFamily="18" charset="0"/>
                <a:cs typeface="Times New Roman" panose="02020603050405020304" pitchFamily="18" charset="0"/>
              </a:rPr>
              <a:t>generator network, which transforms the random input into a data instance.</a:t>
            </a:r>
          </a:p>
          <a:p>
            <a:pPr lvl="1" algn="just"/>
            <a:r>
              <a:rPr lang="en-US" sz="1700" dirty="0">
                <a:latin typeface="Times New Roman" panose="02020603050405020304" pitchFamily="18" charset="0"/>
                <a:cs typeface="Times New Roman" panose="02020603050405020304" pitchFamily="18" charset="0"/>
              </a:rPr>
              <a:t>discriminator network, which classifies the generated data.</a:t>
            </a:r>
          </a:p>
          <a:p>
            <a:pPr lvl="1" algn="just"/>
            <a:r>
              <a:rPr lang="en-US" sz="1700" dirty="0">
                <a:latin typeface="Times New Roman" panose="02020603050405020304" pitchFamily="18" charset="0"/>
                <a:cs typeface="Times New Roman" panose="02020603050405020304" pitchFamily="18" charset="0"/>
              </a:rPr>
              <a:t>generator loss, which penalizes the generator for failing to fool the discriminator.</a:t>
            </a:r>
          </a:p>
        </p:txBody>
      </p:sp>
      <p:pic>
        <p:nvPicPr>
          <p:cNvPr id="4" name="Picture 3">
            <a:extLst>
              <a:ext uri="{FF2B5EF4-FFF2-40B4-BE49-F238E27FC236}">
                <a16:creationId xmlns:a16="http://schemas.microsoft.com/office/drawing/2014/main" id="{C201209A-0CF1-4797-A80F-5BF2C37BFF1A}"/>
              </a:ext>
            </a:extLst>
          </p:cNvPr>
          <p:cNvPicPr>
            <a:picLocks noChangeAspect="1"/>
          </p:cNvPicPr>
          <p:nvPr/>
        </p:nvPicPr>
        <p:blipFill>
          <a:blip r:embed="rId2"/>
          <a:stretch>
            <a:fillRect/>
          </a:stretch>
        </p:blipFill>
        <p:spPr>
          <a:xfrm>
            <a:off x="6580633" y="205409"/>
            <a:ext cx="5126736" cy="2294214"/>
          </a:xfrm>
          <a:prstGeom prst="rect">
            <a:avLst/>
          </a:prstGeom>
        </p:spPr>
      </p:pic>
      <p:sp>
        <p:nvSpPr>
          <p:cNvPr id="14" name="Content Placeholder 2">
            <a:extLst>
              <a:ext uri="{FF2B5EF4-FFF2-40B4-BE49-F238E27FC236}">
                <a16:creationId xmlns:a16="http://schemas.microsoft.com/office/drawing/2014/main" id="{BFE46308-0713-4A82-B919-707509FB6701}"/>
              </a:ext>
            </a:extLst>
          </p:cNvPr>
          <p:cNvSpPr txBox="1">
            <a:spLocks/>
          </p:cNvSpPr>
          <p:nvPr/>
        </p:nvSpPr>
        <p:spPr>
          <a:xfrm>
            <a:off x="6276206" y="2786133"/>
            <a:ext cx="5735589" cy="3901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700" dirty="0">
                <a:latin typeface="Times New Roman" panose="02020603050405020304" pitchFamily="18" charset="0"/>
                <a:cs typeface="Times New Roman" panose="02020603050405020304" pitchFamily="18" charset="0"/>
              </a:rPr>
              <a:t>In GAN, discriminator generates the generator loss which is sent back to generator to allow it to update its weight.</a:t>
            </a:r>
          </a:p>
          <a:p>
            <a:pPr marL="0" indent="0" algn="just">
              <a:buNone/>
            </a:pPr>
            <a:r>
              <a:rPr lang="en-US" sz="1700" dirty="0">
                <a:latin typeface="Times New Roman" panose="02020603050405020304" pitchFamily="18" charset="0"/>
                <a:cs typeface="Times New Roman" panose="02020603050405020304" pitchFamily="18" charset="0"/>
              </a:rPr>
              <a:t>Backpropagation adjusts each weight in the right direction by calculating the weight's impact on the output — how the output would change by changing the weight. So backpropagation starts at the output and flows back through the discriminator into the generator.</a:t>
            </a:r>
          </a:p>
          <a:p>
            <a:pPr marL="0" indent="0" algn="just">
              <a:buNone/>
            </a:pPr>
            <a:r>
              <a:rPr lang="en-US" sz="1700" dirty="0">
                <a:latin typeface="Times New Roman" panose="02020603050405020304" pitchFamily="18" charset="0"/>
                <a:cs typeface="Times New Roman" panose="02020603050405020304" pitchFamily="18" charset="0"/>
              </a:rPr>
              <a:t>So we train the generator with the following procedure:</a:t>
            </a:r>
          </a:p>
          <a:p>
            <a:pPr lvl="1" algn="just"/>
            <a:r>
              <a:rPr lang="en-US" sz="1600" dirty="0">
                <a:latin typeface="Times New Roman" panose="02020603050405020304" pitchFamily="18" charset="0"/>
                <a:cs typeface="Times New Roman" panose="02020603050405020304" pitchFamily="18" charset="0"/>
              </a:rPr>
              <a:t>Random input.</a:t>
            </a:r>
          </a:p>
          <a:p>
            <a:pPr lvl="1" algn="just"/>
            <a:r>
              <a:rPr lang="en-US" sz="1600" dirty="0">
                <a:latin typeface="Times New Roman" panose="02020603050405020304" pitchFamily="18" charset="0"/>
                <a:cs typeface="Times New Roman" panose="02020603050405020304" pitchFamily="18" charset="0"/>
              </a:rPr>
              <a:t>Produce generator output from random input.</a:t>
            </a:r>
          </a:p>
          <a:p>
            <a:pPr lvl="1" algn="just"/>
            <a:r>
              <a:rPr lang="en-US" sz="1600" dirty="0">
                <a:latin typeface="Times New Roman" panose="02020603050405020304" pitchFamily="18" charset="0"/>
                <a:cs typeface="Times New Roman" panose="02020603050405020304" pitchFamily="18" charset="0"/>
              </a:rPr>
              <a:t>Get discriminator to classify "Real" or "Fake" for generator output.</a:t>
            </a:r>
          </a:p>
          <a:p>
            <a:pPr lvl="1" algn="just"/>
            <a:r>
              <a:rPr lang="en-US" sz="1600" dirty="0">
                <a:latin typeface="Times New Roman" panose="02020603050405020304" pitchFamily="18" charset="0"/>
                <a:cs typeface="Times New Roman" panose="02020603050405020304" pitchFamily="18" charset="0"/>
              </a:rPr>
              <a:t>Calculate loss from discriminator classification.</a:t>
            </a:r>
          </a:p>
          <a:p>
            <a:pPr lvl="1" algn="just"/>
            <a:r>
              <a:rPr lang="en-US" sz="1600" dirty="0">
                <a:latin typeface="Times New Roman" panose="02020603050405020304" pitchFamily="18" charset="0"/>
                <a:cs typeface="Times New Roman" panose="02020603050405020304" pitchFamily="18" charset="0"/>
              </a:rPr>
              <a:t>Backpropagate to change only the generator weights.</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32715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162</TotalTime>
  <Words>3264</Words>
  <Application>Microsoft Office PowerPoint</Application>
  <PresentationFormat>Widescreen</PresentationFormat>
  <Paragraphs>173</Paragraphs>
  <Slides>20</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Bookman Old Style</vt:lpstr>
      <vt:lpstr>Calibri</vt:lpstr>
      <vt:lpstr>Calibri Light</vt:lpstr>
      <vt:lpstr>Cambria Math</vt:lpstr>
      <vt:lpstr>Rockwell</vt:lpstr>
      <vt:lpstr>Times New Roman</vt:lpstr>
      <vt:lpstr>Office Theme</vt:lpstr>
      <vt:lpstr>Damask</vt:lpstr>
      <vt:lpstr>Generating Anime Characters Using StyleGAN</vt:lpstr>
      <vt:lpstr>Motivation</vt:lpstr>
      <vt:lpstr>PowerPoint Presentation</vt:lpstr>
      <vt:lpstr>Related Work</vt:lpstr>
      <vt:lpstr>Data Collection &amp; Preprocessing</vt:lpstr>
      <vt:lpstr>Data Collection &amp; Preprocessing</vt:lpstr>
      <vt:lpstr>Generative Adversarial Network</vt:lpstr>
      <vt:lpstr>Discriminator</vt:lpstr>
      <vt:lpstr>Generator</vt:lpstr>
      <vt:lpstr>Loss Function</vt:lpstr>
      <vt:lpstr>StyleGAN – Style-based Generator</vt:lpstr>
      <vt:lpstr>Properties of Style-based Generator</vt:lpstr>
      <vt:lpstr>Performance Evaluation</vt:lpstr>
      <vt:lpstr>Experiments, Result &amp; Analysis</vt:lpstr>
      <vt:lpstr>Hyper-Parameters Tuning &amp; Qualitative Results</vt:lpstr>
      <vt:lpstr>Quantitative Results</vt:lpstr>
      <vt:lpstr>Interpolation with Style Mixing</vt:lpstr>
      <vt:lpstr>Conclusion &amp; 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Anime Characters Using StyleGAN</dc:title>
  <dc:creator>Kenny Stryker</dc:creator>
  <cp:lastModifiedBy>Kenny Stryker</cp:lastModifiedBy>
  <cp:revision>39</cp:revision>
  <dcterms:created xsi:type="dcterms:W3CDTF">2020-05-04T20:29:30Z</dcterms:created>
  <dcterms:modified xsi:type="dcterms:W3CDTF">2021-06-26T13:26:59Z</dcterms:modified>
</cp:coreProperties>
</file>